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FF9900"/>
    <a:srgbClr val="CC0000"/>
    <a:srgbClr val="FF9933"/>
    <a:srgbClr val="FF9999"/>
    <a:srgbClr val="FFCCCC"/>
    <a:srgbClr val="996600"/>
    <a:srgbClr val="80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3419" autoAdjust="0"/>
  </p:normalViewPr>
  <p:slideViewPr>
    <p:cSldViewPr>
      <p:cViewPr>
        <p:scale>
          <a:sx n="100" d="100"/>
          <a:sy n="100" d="100"/>
        </p:scale>
        <p:origin x="204" y="78"/>
      </p:cViewPr>
      <p:guideLst>
        <p:guide orient="horz" pos="2880"/>
        <p:guide pos="2160"/>
      </p:guideLst>
    </p:cSldViewPr>
  </p:slideViewPr>
  <p:notesTextViewPr>
    <p:cViewPr>
      <p:scale>
        <a:sx n="150" d="100"/>
        <a:sy n="150" d="100"/>
      </p:scale>
      <p:origin x="0" y="-1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466" cy="502627"/>
          </a:xfrm>
          <a:prstGeom prst="rect">
            <a:avLst/>
          </a:prstGeom>
        </p:spPr>
        <p:txBody>
          <a:bodyPr vert="horz" lIns="93077" tIns="46538" rIns="93077" bIns="4653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074" y="0"/>
            <a:ext cx="2985465" cy="502627"/>
          </a:xfrm>
          <a:prstGeom prst="rect">
            <a:avLst/>
          </a:prstGeom>
        </p:spPr>
        <p:txBody>
          <a:bodyPr vert="horz" lIns="93077" tIns="46538" rIns="93077" bIns="46538" rtlCol="0"/>
          <a:lstStyle>
            <a:lvl1pPr algn="r">
              <a:defRPr sz="1200"/>
            </a:lvl1pPr>
          </a:lstStyle>
          <a:p>
            <a:fld id="{519CA232-C323-4B04-A317-C3CD4BB20370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74875" y="1250950"/>
            <a:ext cx="2538413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77" tIns="46538" rIns="93077" bIns="465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330" y="4821678"/>
            <a:ext cx="5511505" cy="3945300"/>
          </a:xfrm>
          <a:prstGeom prst="rect">
            <a:avLst/>
          </a:prstGeom>
        </p:spPr>
        <p:txBody>
          <a:bodyPr vert="horz" lIns="93077" tIns="46538" rIns="93077" bIns="4653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6086"/>
            <a:ext cx="2985466" cy="502627"/>
          </a:xfrm>
          <a:prstGeom prst="rect">
            <a:avLst/>
          </a:prstGeom>
        </p:spPr>
        <p:txBody>
          <a:bodyPr vert="horz" lIns="93077" tIns="46538" rIns="93077" bIns="4653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074" y="9516086"/>
            <a:ext cx="2985465" cy="502627"/>
          </a:xfrm>
          <a:prstGeom prst="rect">
            <a:avLst/>
          </a:prstGeom>
        </p:spPr>
        <p:txBody>
          <a:bodyPr vert="horz" lIns="93077" tIns="46538" rIns="93077" bIns="46538" rtlCol="0" anchor="b"/>
          <a:lstStyle>
            <a:lvl1pPr algn="r">
              <a:defRPr sz="1200"/>
            </a:lvl1pPr>
          </a:lstStyle>
          <a:p>
            <a:fld id="{C987F2B8-3F96-4B64-93B5-DF37B284B2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26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8053-9AE7-4692-9DF5-6C90F926AEF6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8CA5-0FB0-4664-967A-62543C7C4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74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8053-9AE7-4692-9DF5-6C90F926AEF6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8CA5-0FB0-4664-967A-62543C7C4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56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8053-9AE7-4692-9DF5-6C90F926AEF6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8CA5-0FB0-4664-967A-62543C7C4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64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8053-9AE7-4692-9DF5-6C90F926AEF6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8CA5-0FB0-4664-967A-62543C7C4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58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8053-9AE7-4692-9DF5-6C90F926AEF6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8CA5-0FB0-4664-967A-62543C7C4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12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8053-9AE7-4692-9DF5-6C90F926AEF6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8CA5-0FB0-4664-967A-62543C7C4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69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8053-9AE7-4692-9DF5-6C90F926AEF6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8CA5-0FB0-4664-967A-62543C7C4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64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8053-9AE7-4692-9DF5-6C90F926AEF6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8CA5-0FB0-4664-967A-62543C7C4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71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8053-9AE7-4692-9DF5-6C90F926AEF6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8CA5-0FB0-4664-967A-62543C7C4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93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8053-9AE7-4692-9DF5-6C90F926AEF6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8CA5-0FB0-4664-967A-62543C7C4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4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8053-9AE7-4692-9DF5-6C90F926AEF6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8CA5-0FB0-4664-967A-62543C7C4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58053-9AE7-4692-9DF5-6C90F926AEF6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D8CA5-0FB0-4664-967A-62543C7C4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718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図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4023">
            <a:off x="3396727" y="5642473"/>
            <a:ext cx="811103" cy="651919"/>
          </a:xfrm>
          <a:prstGeom prst="rect">
            <a:avLst/>
          </a:prstGeom>
        </p:spPr>
      </p:pic>
      <p:pic>
        <p:nvPicPr>
          <p:cNvPr id="20" name="Picture 12" descr="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931" y="2915636"/>
            <a:ext cx="461501" cy="25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和風の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59040" y="953763"/>
            <a:ext cx="858158" cy="34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和風の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18" y="3139213"/>
            <a:ext cx="792399" cy="34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714700" y="881090"/>
            <a:ext cx="1101879" cy="2773877"/>
          </a:xfrm>
          <a:prstGeom prst="rect">
            <a:avLst/>
          </a:prstGeom>
          <a:noFill/>
          <a:ln w="9528" cap="flat">
            <a:noFill/>
            <a:prstDash val="solid"/>
            <a:miter/>
          </a:ln>
        </p:spPr>
        <p:txBody>
          <a:bodyPr vert="eaVert" wrap="square" lIns="91440" tIns="45720" rIns="91440" bIns="45720" rtlCol="0" anchor="ctr" anchorCtr="0" compatLnSpc="0">
            <a:noAutofit/>
          </a:bodyPr>
          <a:lstStyle/>
          <a:p>
            <a:pPr marL="0" marR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kumimoji="1" lang="ja-JP" altLang="en-US" sz="4000" b="0" i="0" strike="noStrike" kern="0" cap="none" spc="0" baseline="0" dirty="0" smtClean="0">
                <a:uFillTx/>
                <a:latin typeface="HG創英角ﾎﾟｯﾌﾟ体" pitchFamily="49"/>
                <a:ea typeface="HG創英角ﾎﾟｯﾌﾟ体" pitchFamily="49"/>
              </a:rPr>
              <a:t>交番だより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699705" y="0"/>
            <a:ext cx="1148144" cy="4723368"/>
          </a:xfrm>
          <a:prstGeom prst="rect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正方形/長方形 36"/>
          <p:cNvSpPr/>
          <p:nvPr/>
        </p:nvSpPr>
        <p:spPr>
          <a:xfrm>
            <a:off x="1" y="12576"/>
            <a:ext cx="6849368" cy="9131424"/>
          </a:xfrm>
          <a:prstGeom prst="rect">
            <a:avLst/>
          </a:prstGeom>
          <a:noFill/>
          <a:ln w="28575" cap="sq" cmpd="sng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8085275" y="8477235"/>
            <a:ext cx="44482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sz="2800" b="1" i="1" dirty="0">
              <a:solidFill>
                <a:sysClr val="windowText" lastClr="000000"/>
              </a:solidFill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398347" y="9521593"/>
            <a:ext cx="6409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円形吹き出し 29"/>
          <p:cNvSpPr/>
          <p:nvPr/>
        </p:nvSpPr>
        <p:spPr bwMode="auto">
          <a:xfrm>
            <a:off x="4328369" y="8181840"/>
            <a:ext cx="1703367" cy="892923"/>
          </a:xfrm>
          <a:prstGeom prst="wedgeEllipseCallout">
            <a:avLst>
              <a:gd name="adj1" fmla="val 56151"/>
              <a:gd name="adj2" fmla="val 22502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9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県警ホーム</a:t>
            </a:r>
            <a:endParaRPr kumimoji="1" lang="en-US" altLang="ja-JP" sz="90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/>
            <a:r>
              <a:rPr kumimoji="1" lang="ja-JP" altLang="en-US" sz="9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ページの</a:t>
            </a:r>
            <a:r>
              <a:rPr kumimoji="1" lang="en-US" altLang="ja-JP" sz="9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QR</a:t>
            </a:r>
          </a:p>
          <a:p>
            <a:pPr algn="l"/>
            <a:r>
              <a:rPr kumimoji="1" lang="ja-JP" altLang="en-US" sz="9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コードです！</a:t>
            </a: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3841" y="8360040"/>
            <a:ext cx="598712" cy="543278"/>
          </a:xfrm>
          <a:prstGeom prst="rect">
            <a:avLst/>
          </a:prstGeom>
        </p:spPr>
      </p:pic>
      <p:cxnSp>
        <p:nvCxnSpPr>
          <p:cNvPr id="34" name="直線コネクタ 33"/>
          <p:cNvCxnSpPr/>
          <p:nvPr/>
        </p:nvCxnSpPr>
        <p:spPr>
          <a:xfrm>
            <a:off x="0" y="8181840"/>
            <a:ext cx="6847849" cy="1118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グループ化 35"/>
          <p:cNvGrpSpPr/>
          <p:nvPr/>
        </p:nvGrpSpPr>
        <p:grpSpPr>
          <a:xfrm>
            <a:off x="5971650" y="50010"/>
            <a:ext cx="784232" cy="650424"/>
            <a:chOff x="187779" y="0"/>
            <a:chExt cx="767712" cy="721646"/>
          </a:xfrm>
        </p:grpSpPr>
        <p:pic>
          <p:nvPicPr>
            <p:cNvPr id="39" name="図 3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556" b="98889" l="65000" r="994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11" t="64444"/>
            <a:stretch/>
          </p:blipFill>
          <p:spPr>
            <a:xfrm>
              <a:off x="187779" y="79989"/>
              <a:ext cx="642579" cy="641657"/>
            </a:xfrm>
            <a:prstGeom prst="rect">
              <a:avLst/>
            </a:prstGeom>
          </p:spPr>
        </p:pic>
        <p:pic>
          <p:nvPicPr>
            <p:cNvPr id="40" name="図 39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67" b="32778" l="66667" r="98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67" t="555" b="66667"/>
            <a:stretch/>
          </p:blipFill>
          <p:spPr>
            <a:xfrm>
              <a:off x="545454" y="0"/>
              <a:ext cx="410037" cy="382684"/>
            </a:xfrm>
            <a:prstGeom prst="rect">
              <a:avLst/>
            </a:prstGeom>
          </p:spPr>
        </p:pic>
      </p:grpSp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67" b="32778" l="66667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67" t="555" b="66667"/>
          <a:stretch/>
        </p:blipFill>
        <p:spPr>
          <a:xfrm>
            <a:off x="5783871" y="689548"/>
            <a:ext cx="247865" cy="204107"/>
          </a:xfrm>
          <a:prstGeom prst="rect">
            <a:avLst/>
          </a:prstGeom>
        </p:spPr>
      </p:pic>
      <p:sp>
        <p:nvSpPr>
          <p:cNvPr id="41" name="テキスト ボックス 7"/>
          <p:cNvSpPr txBox="1"/>
          <p:nvPr/>
        </p:nvSpPr>
        <p:spPr>
          <a:xfrm>
            <a:off x="5692810" y="3440148"/>
            <a:ext cx="1102179" cy="6667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令和</a:t>
            </a:r>
            <a:r>
              <a:rPr lang="ja-JP" altLang="en-US" sz="1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８</a:t>
            </a:r>
            <a:r>
              <a:rPr kumimoji="1" lang="ja-JP" altLang="en-US" sz="1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endParaRPr kumimoji="1" lang="en-US" altLang="ja-JP" sz="1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sz="1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１</a:t>
            </a:r>
            <a:r>
              <a:rPr kumimoji="1" lang="ja-JP" altLang="en-US" sz="1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月号</a:t>
            </a:r>
            <a:endParaRPr kumimoji="1" lang="en-US" altLang="ja-JP" sz="1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5" name="テキスト ボックス 7"/>
          <p:cNvSpPr txBox="1"/>
          <p:nvPr/>
        </p:nvSpPr>
        <p:spPr>
          <a:xfrm>
            <a:off x="5643880" y="4039996"/>
            <a:ext cx="1204167" cy="67602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筑紫野</a:t>
            </a:r>
            <a:endParaRPr kumimoji="1" lang="en-US" altLang="ja-JP" sz="1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1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警察署</a:t>
            </a:r>
            <a:endParaRPr kumimoji="1" lang="en-US" altLang="ja-JP" sz="1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en-US" altLang="ja-JP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☎092(929)0110</a:t>
            </a:r>
            <a:endParaRPr kumimoji="1" lang="en-US" altLang="ja-JP" sz="9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46" name="直線コネクタ 45"/>
          <p:cNvCxnSpPr/>
          <p:nvPr/>
        </p:nvCxnSpPr>
        <p:spPr>
          <a:xfrm>
            <a:off x="5699705" y="4067944"/>
            <a:ext cx="1158295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8160" y="8264723"/>
            <a:ext cx="5245681" cy="864096"/>
          </a:xfrm>
          <a:prstGeom prst="rect">
            <a:avLst/>
          </a:prstGeom>
          <a:noFill/>
          <a:ln w="9528" cap="flat">
            <a:noFill/>
            <a:prstDash val="solid"/>
            <a:miter/>
          </a:ln>
        </p:spPr>
        <p:txBody>
          <a:bodyPr vert="horz" wrap="square" lIns="91440" tIns="45720" rIns="91440" bIns="45720" rtlCol="0" anchor="ctr" anchorCtr="0" compatLnSpc="0">
            <a:noAutofit/>
          </a:bodyPr>
          <a:lstStyle/>
          <a:p>
            <a:r>
              <a:rPr lang="ja-JP" altLang="en-US" sz="1100" kern="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筑紫野・太宰府の犯罪発生状況及び交通事故発生情報は福岡県警察の</a:t>
            </a:r>
          </a:p>
          <a:p>
            <a:r>
              <a:rPr lang="ja-JP" altLang="en-US" sz="1100" kern="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ホームページからご覧いただけます。</a:t>
            </a:r>
          </a:p>
          <a:p>
            <a:r>
              <a:rPr lang="ja-JP" altLang="en-US" sz="1100" kern="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</a:t>
            </a:r>
            <a:r>
              <a:rPr lang="en-US" altLang="ja-JP" sz="1100" kern="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HOME</a:t>
            </a:r>
            <a:r>
              <a:rPr lang="ja-JP" altLang="en-US" sz="1100" kern="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＞福岡県警察について＞あなたの街の警察署＞</a:t>
            </a:r>
            <a:r>
              <a:rPr lang="ja-JP" altLang="en-US" sz="1100" kern="0" dirty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筑紫野警察署</a:t>
            </a:r>
          </a:p>
          <a:p>
            <a:r>
              <a:rPr lang="ja-JP" altLang="en-US" sz="1100" kern="0" dirty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＞犯罪発生状況又は交通事故発生情報</a:t>
            </a:r>
            <a:endParaRPr kumimoji="1" lang="ja-JP" altLang="en-US" sz="1100" b="0" i="0" strike="noStrike" kern="0" cap="none" spc="0" baseline="0" dirty="0" smtClean="0">
              <a:solidFill>
                <a:srgbClr val="FF0000"/>
              </a:solidFill>
              <a:uFillTx/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pic>
        <p:nvPicPr>
          <p:cNvPr id="22" name="Picture 2" descr="http://sox23h91s.fukuoka.local/bizcab/BCab/app/tmp/2A4E820BBIZCAB/R/3/_pb/172357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00" y="8309381"/>
            <a:ext cx="751749" cy="76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笹の葉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432" y="1285016"/>
            <a:ext cx="444396" cy="34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5" name="Picture 8" descr="あけおめ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82" y="756924"/>
            <a:ext cx="780152" cy="56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サブタイトル 17"/>
          <p:cNvSpPr txBox="1">
            <a:spLocks/>
          </p:cNvSpPr>
          <p:nvPr/>
        </p:nvSpPr>
        <p:spPr>
          <a:xfrm>
            <a:off x="-213816" y="122909"/>
            <a:ext cx="6046967" cy="62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～緊急時 あわてず あせらず １１</a:t>
            </a:r>
            <a:r>
              <a:rPr lang="ja-JP" altLang="en-US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０</a:t>
            </a:r>
            <a:r>
              <a:rPr lang="ja-JP" altLang="en-US" sz="2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番～</a:t>
            </a:r>
            <a:endParaRPr lang="en-US" altLang="ja-JP" sz="2400" b="1" i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71" name="サブタイトル 17"/>
          <p:cNvSpPr txBox="1">
            <a:spLocks/>
          </p:cNvSpPr>
          <p:nvPr/>
        </p:nvSpPr>
        <p:spPr>
          <a:xfrm>
            <a:off x="8160" y="1331640"/>
            <a:ext cx="5633789" cy="1467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近頃、緊急の対応を必要としない相談・要望などの１１０番が増えています。</a:t>
            </a:r>
            <a:endParaRPr lang="en-US" altLang="ja-JP" sz="1200" dirty="0" smtClean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l"/>
            <a:r>
              <a:rPr lang="ja-JP" altLang="en-US" sz="12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１分１秒を争う緊急の事件・事故への対応を遅らせる原因となってしまいますので、</a:t>
            </a:r>
            <a:endParaRPr lang="en-US" altLang="ja-JP" sz="1200" dirty="0" smtClean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l"/>
            <a:r>
              <a:rPr lang="ja-JP" altLang="en-US" sz="14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１１０番の使い分け</a:t>
            </a:r>
            <a:r>
              <a:rPr lang="ja-JP" altLang="en-US" sz="12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にご協力をお願いいたします。</a:t>
            </a:r>
            <a:endParaRPr lang="en-US" altLang="ja-JP" sz="1200" dirty="0" smtClean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l"/>
            <a:r>
              <a:rPr lang="ja-JP" altLang="en-US" sz="12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相談・要望等は</a:t>
            </a:r>
            <a:r>
              <a:rPr lang="ja-JP" altLang="en-US" sz="12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1400" b="1" i="1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＃９１１０</a:t>
            </a:r>
            <a:r>
              <a:rPr lang="ja-JP" altLang="en-US" sz="12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または　筑紫野警察署　</a:t>
            </a:r>
            <a:r>
              <a:rPr lang="ja-JP" altLang="en-US" sz="1400" b="1" i="1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０９２－９２９－０１１０</a:t>
            </a:r>
            <a:endParaRPr lang="en-US" altLang="ja-JP" sz="1400" b="1" i="1" u="sng" dirty="0" smtClean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l"/>
            <a:r>
              <a:rPr lang="ja-JP" altLang="en-US" sz="12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</a:t>
            </a:r>
            <a:r>
              <a:rPr lang="en-US" altLang="ja-JP" sz="11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lang="ja-JP" altLang="en-US" sz="11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警察署は、自動音声で対応していますので、音声案内に従い、希望の番号を選択して</a:t>
            </a:r>
            <a:endParaRPr lang="en-US" altLang="ja-JP" sz="1100" dirty="0" smtClean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l"/>
            <a:r>
              <a:rPr lang="ja-JP" altLang="en-US" sz="11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いただくと、担当の職員が対応いたします。</a:t>
            </a:r>
            <a:endParaRPr lang="en-US" altLang="ja-JP" sz="11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2" name="サブタイトル 17"/>
          <p:cNvSpPr txBox="1">
            <a:spLocks/>
          </p:cNvSpPr>
          <p:nvPr/>
        </p:nvSpPr>
        <p:spPr>
          <a:xfrm>
            <a:off x="180265" y="526503"/>
            <a:ext cx="5419098" cy="402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i="1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１１０番は緊急電話　　相談ごとは＃９１１０</a:t>
            </a:r>
            <a:endParaRPr lang="en-US" altLang="ja-JP" sz="1100" i="1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l"/>
            <a:endParaRPr lang="en-US" altLang="ja-JP" sz="1100" i="1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73" name="図 7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2412" y="2776446"/>
            <a:ext cx="2539286" cy="1580644"/>
          </a:xfrm>
          <a:prstGeom prst="rect">
            <a:avLst/>
          </a:prstGeom>
        </p:spPr>
      </p:pic>
      <p:pic>
        <p:nvPicPr>
          <p:cNvPr id="74" name="図 7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83093" y="2655990"/>
            <a:ext cx="1917115" cy="1967830"/>
          </a:xfrm>
          <a:prstGeom prst="rect">
            <a:avLst/>
          </a:prstGeom>
        </p:spPr>
      </p:pic>
      <p:sp>
        <p:nvSpPr>
          <p:cNvPr id="75" name="サブタイトル 17"/>
          <p:cNvSpPr txBox="1">
            <a:spLocks/>
          </p:cNvSpPr>
          <p:nvPr/>
        </p:nvSpPr>
        <p:spPr>
          <a:xfrm>
            <a:off x="-11171" y="4908747"/>
            <a:ext cx="4444463" cy="33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①　あわてず　あせらずに！</a:t>
            </a:r>
            <a:endParaRPr lang="en-US" altLang="ja-JP" sz="1400" dirty="0" smtClean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7" name="サブタイトル 17"/>
          <p:cNvSpPr txBox="1">
            <a:spLocks/>
          </p:cNvSpPr>
          <p:nvPr/>
        </p:nvSpPr>
        <p:spPr>
          <a:xfrm>
            <a:off x="290233" y="5184940"/>
            <a:ext cx="4972774" cy="489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１１０番をすると、すべて警察本部通信指令課の警察官が必要な</a:t>
            </a:r>
            <a:endParaRPr lang="en-US" altLang="ja-JP" sz="1200" dirty="0" smtClean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l"/>
            <a:r>
              <a:rPr lang="ja-JP" altLang="en-US" sz="12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ことを質問しますので、慌てずに、はっきりと答えてください。</a:t>
            </a:r>
            <a:endParaRPr lang="en-US" altLang="ja-JP" sz="1200" dirty="0" smtClean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74777" y="988011"/>
            <a:ext cx="3570247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不要不急の１１０番が増えています！</a:t>
            </a:r>
            <a:r>
              <a:rPr kumimoji="1" lang="ja-JP" altLang="en-US" sz="1400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！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74777" y="4516884"/>
            <a:ext cx="3210207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1400" b="1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１１０番をする際の留意事項！！</a:t>
            </a:r>
            <a:endParaRPr kumimoji="1" lang="ja-JP" altLang="en-US" sz="1400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80" name="サブタイトル 17"/>
          <p:cNvSpPr txBox="1">
            <a:spLocks/>
          </p:cNvSpPr>
          <p:nvPr/>
        </p:nvSpPr>
        <p:spPr>
          <a:xfrm>
            <a:off x="-11171" y="5729056"/>
            <a:ext cx="4444463" cy="33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②</a:t>
            </a:r>
            <a:r>
              <a:rPr lang="ja-JP" altLang="en-US" sz="14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場所を伝えることを忘れずに！</a:t>
            </a:r>
            <a:endParaRPr lang="en-US" altLang="ja-JP" sz="1400" dirty="0" smtClean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81" name="サブタイトル 17"/>
          <p:cNvSpPr txBox="1">
            <a:spLocks/>
          </p:cNvSpPr>
          <p:nvPr/>
        </p:nvSpPr>
        <p:spPr>
          <a:xfrm>
            <a:off x="290233" y="5943294"/>
            <a:ext cx="5053391" cy="1090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地番</a:t>
            </a:r>
            <a:r>
              <a:rPr lang="ja-JP" altLang="en-US" sz="12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を確認して１１０番しましょう。</a:t>
            </a:r>
            <a:endParaRPr lang="en-US" altLang="ja-JP" sz="1200" dirty="0" smtClean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l"/>
            <a:r>
              <a:rPr lang="ja-JP" altLang="en-US" sz="12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地番が分からない場合は、交差点やバス停の名前、近くにある店</a:t>
            </a:r>
            <a:endParaRPr lang="en-US" altLang="ja-JP" sz="1200" dirty="0" smtClean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l"/>
            <a:r>
              <a:rPr lang="ja-JP" altLang="en-US" sz="12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の名前など</a:t>
            </a:r>
            <a:r>
              <a:rPr lang="ja-JP" altLang="en-US" sz="12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目標となるもの</a:t>
            </a:r>
            <a:r>
              <a:rPr lang="ja-JP" altLang="en-US" sz="12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を知らせましょう。</a:t>
            </a:r>
            <a:endParaRPr lang="en-US" altLang="ja-JP" sz="1200" dirty="0" smtClean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l"/>
            <a:r>
              <a:rPr lang="ja-JP" altLang="en-US" sz="1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目標</a:t>
            </a:r>
            <a:r>
              <a:rPr lang="ja-JP" altLang="en-US" sz="12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がない場合は、電柱番号や信号機番号を知らせましょう。</a:t>
            </a:r>
            <a:endParaRPr lang="en-US" altLang="ja-JP" sz="1200" dirty="0" smtClean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82" name="サブタイトル 17"/>
          <p:cNvSpPr txBox="1">
            <a:spLocks/>
          </p:cNvSpPr>
          <p:nvPr/>
        </p:nvSpPr>
        <p:spPr>
          <a:xfrm>
            <a:off x="-11171" y="7021562"/>
            <a:ext cx="4444463" cy="33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③　直ちに現場に向かいます！</a:t>
            </a:r>
            <a:endParaRPr lang="en-US" altLang="ja-JP" sz="1400" dirty="0" smtClean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83" name="サブタイトル 17"/>
          <p:cNvSpPr txBox="1">
            <a:spLocks/>
          </p:cNvSpPr>
          <p:nvPr/>
        </p:nvSpPr>
        <p:spPr>
          <a:xfrm>
            <a:off x="290232" y="7297755"/>
            <a:ext cx="5053391" cy="773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１１０番通報の受理と並行して、オペレーター（指令担当者）の警察</a:t>
            </a:r>
            <a:endParaRPr lang="en-US" altLang="ja-JP" sz="1200" dirty="0" smtClean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l"/>
            <a:r>
              <a:rPr lang="ja-JP" altLang="en-US" sz="12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官が管轄警察署やパトカー等に無線指令を行っています。</a:t>
            </a:r>
            <a:endParaRPr lang="en-US" altLang="ja-JP" sz="1200" dirty="0" smtClean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l"/>
            <a:r>
              <a:rPr lang="ja-JP" altLang="en-US" sz="12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落ち着いて</a:t>
            </a:r>
            <a:r>
              <a:rPr lang="ja-JP" altLang="en-US" sz="12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警察官の質問に答えてください。</a:t>
            </a:r>
            <a:endParaRPr lang="en-US" altLang="ja-JP" sz="1200" dirty="0" smtClean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674928" y="4783129"/>
            <a:ext cx="2149049" cy="3354765"/>
          </a:xfrm>
          <a:prstGeom prst="rect">
            <a:avLst/>
          </a:prstGeom>
          <a:solidFill>
            <a:srgbClr val="00660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◉</a:t>
            </a:r>
            <a:r>
              <a:rPr kumimoji="1" lang="ja-JP" altLang="en-US" sz="1000" dirty="0" smtClean="0">
                <a:solidFill>
                  <a:schemeClr val="bg1"/>
                </a:solidFill>
              </a:rPr>
              <a:t> 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暴力団</a:t>
            </a:r>
            <a:r>
              <a:rPr kumimoji="1" lang="ja-JP" altLang="en-US" sz="1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に関する情報や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相談</a:t>
            </a:r>
            <a:endParaRPr kumimoji="1" lang="en-US" altLang="ja-JP" sz="1000" dirty="0" smtClean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000" dirty="0">
                <a:solidFill>
                  <a:schemeClr val="bg1"/>
                </a:solidFill>
              </a:rPr>
              <a:t>　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・暴力</a:t>
            </a:r>
            <a:r>
              <a:rPr kumimoji="1" lang="ja-JP" altLang="en-US" sz="1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追放ダイヤル</a:t>
            </a:r>
            <a:r>
              <a:rPr kumimoji="1" lang="ja-JP" altLang="en-US" sz="1000" dirty="0">
                <a:solidFill>
                  <a:schemeClr val="bg1"/>
                </a:solidFill>
              </a:rPr>
              <a:t>　　</a:t>
            </a:r>
            <a:r>
              <a:rPr kumimoji="1" lang="ja-JP" altLang="en-US" sz="1000" dirty="0"/>
              <a:t>　　</a:t>
            </a:r>
            <a:endParaRPr kumimoji="1" lang="en-US" altLang="ja-JP" sz="1000" dirty="0" smtClean="0"/>
          </a:p>
          <a:p>
            <a:r>
              <a:rPr kumimoji="1" lang="ja-JP" altLang="en-US" sz="1000" dirty="0" smtClean="0"/>
              <a:t>　　 </a:t>
            </a:r>
            <a:r>
              <a:rPr kumimoji="1" lang="ja-JP" altLang="en-US" sz="1000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０９２－６２２－０７０４</a:t>
            </a:r>
            <a:endParaRPr kumimoji="1" lang="en-US" altLang="ja-JP" sz="1000" u="sng" dirty="0" smtClean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en-US" altLang="ja-JP" sz="1000" dirty="0" smtClean="0"/>
          </a:p>
          <a:p>
            <a:r>
              <a:rPr lang="ja-JP" altLang="en-US" sz="10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◉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覚醒剤</a:t>
            </a:r>
            <a:r>
              <a:rPr kumimoji="1" lang="ja-JP" altLang="en-US" sz="1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等薬物に関する相談</a:t>
            </a:r>
            <a:r>
              <a:rPr kumimoji="1" lang="ja-JP" altLang="en-US" sz="1000" dirty="0"/>
              <a:t>　　</a:t>
            </a:r>
            <a:r>
              <a:rPr kumimoji="1" lang="ja-JP" altLang="en-US" sz="1000" dirty="0" smtClean="0"/>
              <a:t>　　　</a:t>
            </a:r>
            <a:endParaRPr kumimoji="1" lang="en-US" altLang="ja-JP" sz="1000" dirty="0" smtClean="0"/>
          </a:p>
          <a:p>
            <a:r>
              <a:rPr kumimoji="1" lang="ja-JP" altLang="en-US" sz="1000" dirty="0" smtClean="0"/>
              <a:t>　　 </a:t>
            </a:r>
            <a:r>
              <a:rPr kumimoji="1" lang="ja-JP" altLang="en-US" sz="1000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０９２－６４１－４４４４</a:t>
            </a:r>
            <a:endParaRPr kumimoji="1" lang="en-US" altLang="ja-JP" sz="1000" u="sng" dirty="0" smtClean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en-US" altLang="ja-JP" sz="1050" u="sng" dirty="0">
              <a:solidFill>
                <a:srgbClr val="FF0000"/>
              </a:solidFill>
            </a:endParaRPr>
          </a:p>
          <a:p>
            <a:r>
              <a:rPr kumimoji="1" lang="ja-JP" altLang="en-US" sz="10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◉ 少年の非行問題等に関する相談</a:t>
            </a:r>
            <a:endParaRPr kumimoji="1" lang="en-US" altLang="ja-JP" sz="1000" dirty="0" smtClean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05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・中央</a:t>
            </a:r>
            <a:r>
              <a:rPr kumimoji="1" lang="ja-JP" altLang="en-US" sz="1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少年サポートセンター</a:t>
            </a:r>
            <a:r>
              <a:rPr kumimoji="1" lang="ja-JP" altLang="en-US" sz="1000" dirty="0">
                <a:solidFill>
                  <a:schemeClr val="bg1"/>
                </a:solidFill>
              </a:rPr>
              <a:t>　</a:t>
            </a:r>
            <a:r>
              <a:rPr kumimoji="1" lang="ja-JP" altLang="en-US" sz="1000" dirty="0" smtClean="0">
                <a:solidFill>
                  <a:schemeClr val="bg1"/>
                </a:solidFill>
              </a:rPr>
              <a:t>　</a:t>
            </a:r>
            <a:r>
              <a:rPr kumimoji="1" lang="ja-JP" altLang="en-US" sz="1000" dirty="0" smtClean="0"/>
              <a:t>　　</a:t>
            </a:r>
            <a:endParaRPr kumimoji="1" lang="en-US" altLang="ja-JP" sz="1000" dirty="0" smtClean="0"/>
          </a:p>
          <a:p>
            <a:r>
              <a:rPr kumimoji="1" lang="ja-JP" altLang="en-US" sz="1000" dirty="0" smtClean="0"/>
              <a:t>       </a:t>
            </a:r>
            <a:r>
              <a:rPr kumimoji="1" lang="ja-JP" altLang="en-US" sz="1000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０９２－５８８－７８３０</a:t>
            </a:r>
            <a:endParaRPr kumimoji="1" lang="ja-JP" altLang="en-US" sz="1000" u="sng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000" dirty="0" smtClean="0"/>
              <a:t>　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・福岡</a:t>
            </a:r>
            <a:r>
              <a:rPr kumimoji="1" lang="ja-JP" altLang="en-US" sz="1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少年サポートセンター</a:t>
            </a:r>
            <a:r>
              <a:rPr kumimoji="1" lang="ja-JP" altLang="en-US" sz="1000" dirty="0"/>
              <a:t>　</a:t>
            </a:r>
            <a:r>
              <a:rPr kumimoji="1" lang="ja-JP" altLang="en-US" sz="1000" dirty="0" smtClean="0"/>
              <a:t>　　</a:t>
            </a:r>
            <a:endParaRPr kumimoji="1" lang="en-US" altLang="ja-JP" sz="1000" dirty="0" smtClean="0"/>
          </a:p>
          <a:p>
            <a:r>
              <a:rPr kumimoji="1" lang="ja-JP" altLang="en-US" sz="1000" dirty="0"/>
              <a:t>　 </a:t>
            </a:r>
            <a:r>
              <a:rPr kumimoji="1" lang="ja-JP" altLang="en-US" sz="1000" dirty="0" smtClean="0"/>
              <a:t>   </a:t>
            </a:r>
            <a:r>
              <a:rPr kumimoji="1" lang="ja-JP" altLang="en-US" sz="1000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０９２－８４１－７８３０</a:t>
            </a:r>
            <a:endParaRPr kumimoji="1" lang="ja-JP" altLang="en-US" sz="1000" u="sng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000" dirty="0" smtClean="0"/>
              <a:t>　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・北九州</a:t>
            </a:r>
            <a:r>
              <a:rPr kumimoji="1" lang="ja-JP" altLang="en-US" sz="1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少年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サポートセンター</a:t>
            </a:r>
            <a:endParaRPr kumimoji="1" lang="en-US" altLang="ja-JP" sz="1000" dirty="0" smtClean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sz="1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1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kumimoji="1" lang="ja-JP" altLang="en-US" sz="1000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０９３－８８１－７８３０</a:t>
            </a:r>
            <a:endParaRPr kumimoji="1" lang="ja-JP" altLang="en-US" sz="1000" u="sng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・飯塚</a:t>
            </a:r>
            <a:r>
              <a:rPr kumimoji="1" lang="ja-JP" altLang="en-US" sz="1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少年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サポートンセンター</a:t>
            </a:r>
            <a:endParaRPr kumimoji="1" lang="en-US" altLang="ja-JP" sz="1000" dirty="0" smtClean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sz="1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sz="1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kumimoji="1" lang="ja-JP" altLang="en-US" sz="1000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０９４８－２１－３７５１</a:t>
            </a:r>
            <a:endParaRPr kumimoji="1" lang="ja-JP" altLang="en-US" sz="1000" u="sng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・久留米</a:t>
            </a:r>
            <a:r>
              <a:rPr kumimoji="1" lang="ja-JP" altLang="en-US" sz="1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少年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サポートセンター</a:t>
            </a:r>
            <a:endParaRPr kumimoji="1" lang="en-US" altLang="ja-JP" sz="1000" dirty="0" smtClean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sz="1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sz="1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kumimoji="1" lang="ja-JP" altLang="en-US" sz="1000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０９４２－３０－７８６７</a:t>
            </a:r>
            <a:endParaRPr kumimoji="1" lang="ja-JP" altLang="en-US" sz="1000" u="sng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en-US" altLang="ja-JP" sz="1050" dirty="0" smtClean="0"/>
          </a:p>
          <a:p>
            <a:r>
              <a:rPr kumimoji="1" lang="ja-JP" altLang="en-US" sz="1050" dirty="0"/>
              <a:t> </a:t>
            </a:r>
            <a:r>
              <a:rPr lang="ja-JP" altLang="en-US" sz="105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◉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性</a:t>
            </a:r>
            <a:r>
              <a:rPr kumimoji="1" lang="ja-JP" altLang="en-US" sz="1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犯罪被害相談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電話</a:t>
            </a:r>
            <a:endParaRPr kumimoji="1" lang="en-US" altLang="ja-JP" sz="1000" dirty="0" smtClean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000" dirty="0"/>
              <a:t>　</a:t>
            </a:r>
            <a:r>
              <a:rPr kumimoji="1" lang="ja-JP" altLang="en-US" sz="1000" dirty="0">
                <a:solidFill>
                  <a:schemeClr val="bg1"/>
                </a:solidFill>
              </a:rPr>
              <a:t> </a:t>
            </a:r>
            <a:r>
              <a:rPr kumimoji="1" lang="ja-JP" altLang="en-US" sz="1000" dirty="0" smtClean="0">
                <a:solidFill>
                  <a:schemeClr val="bg1"/>
                </a:solidFill>
              </a:rPr>
              <a:t>   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</a:t>
            </a:r>
            <a:r>
              <a:rPr kumimoji="1" lang="ja-JP" altLang="en-US" sz="1000" u="sng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♯８１０３</a:t>
            </a:r>
            <a:r>
              <a:rPr kumimoji="1" lang="ja-JP" altLang="en-US" sz="1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」（ハートさん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kumimoji="1" lang="en-US" altLang="ja-JP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9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9528" cap="flat">
          <a:noFill/>
          <a:prstDash val="solid"/>
          <a:miter/>
        </a:ln>
      </a:spPr>
      <a:bodyPr vert="horz" wrap="square" lIns="91440" tIns="45720" rIns="91440" bIns="45720" anchor="t" anchorCtr="0" compatLnSpc="0">
        <a:noAutofit/>
      </a:bodyPr>
      <a:lstStyle>
        <a:defPPr marL="0" marR="0" indent="0" defTabSz="914400" rtl="0" fontAlgn="auto" hangingPunct="1">
          <a:lnSpc>
            <a:spcPct val="100000"/>
          </a:lnSpc>
          <a:spcBef>
            <a:spcPts val="0"/>
          </a:spcBef>
          <a:spcAft>
            <a:spcPts val="0"/>
          </a:spcAft>
          <a:buNone/>
          <a:tabLst/>
          <a:defRPr sz="1400" b="0" i="0" u="sng" strike="noStrike" kern="0" cap="none" spc="0" baseline="0" dirty="0" smtClean="0">
            <a:solidFill>
              <a:srgbClr val="FF0000"/>
            </a:solidFill>
            <a:uFillTx/>
            <a:latin typeface="HG創英角ﾎﾟｯﾌﾟ体" pitchFamily="49"/>
            <a:ea typeface="HG創英角ﾎﾟｯﾌﾟ体" pitchFamily="49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6594</TotalTime>
  <Words>465</Words>
  <PresentationFormat>画面に合わせる (4:3)</PresentationFormat>
  <Paragraphs>56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HGPｺﾞｼｯｸE</vt:lpstr>
      <vt:lpstr>HGP創英ﾌﾟﾚｾﾞﾝｽEB</vt:lpstr>
      <vt:lpstr>HGP創英角ｺﾞｼｯｸUB</vt:lpstr>
      <vt:lpstr>HGSｺﾞｼｯｸE</vt:lpstr>
      <vt:lpstr>HGS創英角ｺﾞｼｯｸUB</vt:lpstr>
      <vt:lpstr>HGS創英角ﾎﾟｯﾌﾟ体</vt:lpstr>
      <vt:lpstr>HG創英角ｺﾞｼｯｸUB</vt:lpstr>
      <vt:lpstr>HG創英角ﾎﾟｯﾌﾟ体</vt:lpstr>
      <vt:lpstr>ＭＳ Ｐゴシック</vt:lpstr>
      <vt:lpstr>游ゴシック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2025-11-10T00:56:24Z</cp:lastPrinted>
  <dcterms:created xsi:type="dcterms:W3CDTF">2016-07-12T05:38:39Z</dcterms:created>
  <dcterms:modified xsi:type="dcterms:W3CDTF">2025-12-25T23:05:16Z</dcterms:modified>
</cp:coreProperties>
</file>