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3576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5050"/>
    <a:srgbClr val="E6E6E6"/>
    <a:srgbClr val="FF9900"/>
    <a:srgbClr val="FF0066"/>
    <a:srgbClr val="FF9999"/>
    <a:srgbClr val="CC0000"/>
    <a:srgbClr val="FFCCCC"/>
    <a:srgbClr val="99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312" autoAdjust="0"/>
  </p:normalViewPr>
  <p:slideViewPr>
    <p:cSldViewPr>
      <p:cViewPr>
        <p:scale>
          <a:sx n="75" d="100"/>
          <a:sy n="75" d="100"/>
        </p:scale>
        <p:origin x="1722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6"/>
            <a:ext cx="2919413" cy="495300"/>
          </a:xfrm>
          <a:prstGeom prst="rect">
            <a:avLst/>
          </a:prstGeom>
        </p:spPr>
        <p:txBody>
          <a:bodyPr vert="horz" lIns="91385" tIns="45695" rIns="91385" bIns="456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5" y="6"/>
            <a:ext cx="2919412" cy="495300"/>
          </a:xfrm>
          <a:prstGeom prst="rect">
            <a:avLst/>
          </a:prstGeom>
        </p:spPr>
        <p:txBody>
          <a:bodyPr vert="horz" lIns="91385" tIns="45695" rIns="91385" bIns="45695" rtlCol="0"/>
          <a:lstStyle>
            <a:lvl1pPr algn="r">
              <a:defRPr sz="1200"/>
            </a:lvl1pPr>
          </a:lstStyle>
          <a:p>
            <a:fld id="{519CA232-C323-4B04-A317-C3CD4BB20370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5" rIns="91385" bIns="456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7" y="4751394"/>
            <a:ext cx="5389563" cy="3887787"/>
          </a:xfrm>
          <a:prstGeom prst="rect">
            <a:avLst/>
          </a:prstGeom>
        </p:spPr>
        <p:txBody>
          <a:bodyPr vert="horz" lIns="91385" tIns="45695" rIns="91385" bIns="4569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7364"/>
            <a:ext cx="2919413" cy="495300"/>
          </a:xfrm>
          <a:prstGeom prst="rect">
            <a:avLst/>
          </a:prstGeom>
        </p:spPr>
        <p:txBody>
          <a:bodyPr vert="horz" lIns="91385" tIns="45695" rIns="91385" bIns="456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5" y="9377364"/>
            <a:ext cx="2919412" cy="495300"/>
          </a:xfrm>
          <a:prstGeom prst="rect">
            <a:avLst/>
          </a:prstGeom>
        </p:spPr>
        <p:txBody>
          <a:bodyPr vert="horz" lIns="91385" tIns="45695" rIns="91385" bIns="45695" rtlCol="0" anchor="b"/>
          <a:lstStyle>
            <a:lvl1pPr algn="r">
              <a:defRPr sz="1200"/>
            </a:lvl1pPr>
          </a:lstStyle>
          <a:p>
            <a:fld id="{C987F2B8-3F96-4B64-93B5-DF37B284B2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260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74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56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64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58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412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69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64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71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93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4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1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58053-9AE7-4692-9DF5-6C90F926AEF6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18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041692"/>
              </p:ext>
            </p:extLst>
          </p:nvPr>
        </p:nvGraphicFramePr>
        <p:xfrm>
          <a:off x="342900" y="420936"/>
          <a:ext cx="6237947" cy="1018051"/>
        </p:xfrm>
        <a:graphic>
          <a:graphicData uri="http://schemas.openxmlformats.org/drawingml/2006/table">
            <a:tbl>
              <a:tblPr/>
              <a:tblGrid>
                <a:gridCol w="1179960">
                  <a:extLst>
                    <a:ext uri="{9D8B030D-6E8A-4147-A177-3AD203B41FA5}">
                      <a16:colId xmlns:a16="http://schemas.microsoft.com/office/drawing/2014/main" val="609936520"/>
                    </a:ext>
                  </a:extLst>
                </a:gridCol>
                <a:gridCol w="2969628">
                  <a:extLst>
                    <a:ext uri="{9D8B030D-6E8A-4147-A177-3AD203B41FA5}">
                      <a16:colId xmlns:a16="http://schemas.microsoft.com/office/drawing/2014/main" val="1211746321"/>
                    </a:ext>
                  </a:extLst>
                </a:gridCol>
                <a:gridCol w="856445">
                  <a:extLst>
                    <a:ext uri="{9D8B030D-6E8A-4147-A177-3AD203B41FA5}">
                      <a16:colId xmlns:a16="http://schemas.microsoft.com/office/drawing/2014/main" val="3070170070"/>
                    </a:ext>
                  </a:extLst>
                </a:gridCol>
                <a:gridCol w="102400">
                  <a:extLst>
                    <a:ext uri="{9D8B030D-6E8A-4147-A177-3AD203B41FA5}">
                      <a16:colId xmlns:a16="http://schemas.microsoft.com/office/drawing/2014/main" val="363872773"/>
                    </a:ext>
                  </a:extLst>
                </a:gridCol>
                <a:gridCol w="1129514">
                  <a:extLst>
                    <a:ext uri="{9D8B030D-6E8A-4147-A177-3AD203B41FA5}">
                      <a16:colId xmlns:a16="http://schemas.microsoft.com/office/drawing/2014/main" val="1425381404"/>
                    </a:ext>
                  </a:extLst>
                </a:gridCol>
              </a:tblGrid>
              <a:tr h="53481"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4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山口駐在所だより</a:t>
                      </a:r>
                      <a:endParaRPr lang="ja-JP" altLang="en-US" sz="4200" b="0" i="0" u="none" strike="noStrike" dirty="0">
                        <a:solidFill>
                          <a:schemeClr val="tx1"/>
                        </a:solidFill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8937" marR="8937" marT="893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893336"/>
                  </a:ext>
                </a:extLst>
              </a:tr>
              <a:tr h="188997"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筑紫野警察署</a:t>
                      </a:r>
                    </a:p>
                  </a:txBody>
                  <a:tcPr marL="8937" marR="8937" marT="893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658792"/>
                  </a:ext>
                </a:extLst>
              </a:tr>
              <a:tr h="365609"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９２９－０１１０</a:t>
                      </a:r>
                    </a:p>
                  </a:txBody>
                  <a:tcPr marL="8937" marR="8937" marT="893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315524"/>
                  </a:ext>
                </a:extLst>
              </a:tr>
              <a:tr h="286868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令和</a:t>
                      </a:r>
                      <a:r>
                        <a:rPr lang="ja-JP" alt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８</a:t>
                      </a:r>
                      <a:r>
                        <a:rPr lang="zh-CN" alt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年</a:t>
                      </a:r>
                      <a:r>
                        <a:rPr lang="ja-JP" alt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１月</a:t>
                      </a:r>
                      <a:r>
                        <a:rPr lang="zh-CN" alt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号</a:t>
                      </a:r>
                      <a:endParaRPr lang="zh-CN" alt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　</a:t>
                      </a:r>
                    </a:p>
                  </a:txBody>
                  <a:tcPr marL="8937" marR="8937" marT="893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744951"/>
                  </a:ext>
                </a:extLst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01296" y="2389607"/>
            <a:ext cx="6031401" cy="443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8085275" y="8477235"/>
            <a:ext cx="44482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2800" b="1" i="1" dirty="0">
              <a:solidFill>
                <a:sysClr val="windowText" lastClr="000000"/>
              </a:solidFill>
            </a:endParaRPr>
          </a:p>
        </p:txBody>
      </p:sp>
      <p:sp>
        <p:nvSpPr>
          <p:cNvPr id="98" name="AutoShape 138"/>
          <p:cNvSpPr>
            <a:spLocks noChangeArrowheads="1"/>
          </p:cNvSpPr>
          <p:nvPr/>
        </p:nvSpPr>
        <p:spPr bwMode="auto">
          <a:xfrm>
            <a:off x="313183" y="6861538"/>
            <a:ext cx="2886074" cy="305859"/>
          </a:xfrm>
          <a:prstGeom prst="roundRect">
            <a:avLst>
              <a:gd name="adj" fmla="val 13553"/>
            </a:avLst>
          </a:prstGeom>
          <a:noFill/>
          <a:ln w="38100" algn="ctr">
            <a:noFill/>
            <a:round/>
            <a:headEnd/>
            <a:tailEnd/>
          </a:ln>
          <a:effectLst/>
          <a:extLst/>
        </p:spPr>
        <p:txBody>
          <a:bodyPr wrap="square" lIns="36576" tIns="22860" rIns="36576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14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令和</a:t>
            </a:r>
            <a:r>
              <a:rPr lang="ja-JP" altLang="en-US" sz="1400" b="1" u="sng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７</a:t>
            </a:r>
            <a:r>
              <a:rPr lang="ja-JP" altLang="en-US" sz="14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年</a:t>
            </a:r>
            <a:r>
              <a:rPr lang="ja-JP" altLang="en-US" sz="1400" b="1" u="sng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</a:t>
            </a:r>
            <a:r>
              <a:rPr lang="ja-JP" altLang="en-US" sz="1400" b="1" u="sng" dirty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</a:t>
            </a:r>
            <a:r>
              <a:rPr lang="ja-JP" altLang="en-US" sz="1400" b="1" i="0" u="sng" strike="noStrike" baseline="0" dirty="0" smtClean="0">
                <a:solidFill>
                  <a:srgbClr val="00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月までの事件・事故</a:t>
            </a:r>
            <a:endParaRPr lang="ja-JP" altLang="en-US" sz="1400" b="1" i="0" u="sng" strike="noStrike" baseline="0" dirty="0">
              <a:solidFill>
                <a:srgbClr val="00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0" name="Text Box 180"/>
          <p:cNvSpPr txBox="1">
            <a:spLocks noChangeArrowheads="1"/>
          </p:cNvSpPr>
          <p:nvPr/>
        </p:nvSpPr>
        <p:spPr bwMode="auto">
          <a:xfrm>
            <a:off x="-316634" y="7384886"/>
            <a:ext cx="3465437" cy="573427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  <a:extLst/>
        </p:spPr>
        <p:txBody>
          <a:bodyPr wrap="square" lIns="27432" tIns="18288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lnSpc>
                <a:spcPts val="800"/>
              </a:lnSpc>
              <a:defRPr sz="1000"/>
            </a:pP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　　</a:t>
            </a:r>
            <a:endParaRPr lang="en-US" altLang="ja-JP" sz="1200" b="0" i="0" u="none" strike="noStrike" baseline="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</a:endParaRPr>
          </a:p>
          <a:p>
            <a:pPr>
              <a:lnSpc>
                <a:spcPts val="800"/>
              </a:lnSpc>
              <a:defRPr sz="1000"/>
            </a:pP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　　　　</a:t>
            </a:r>
            <a:r>
              <a:rPr lang="ja-JP" altLang="en-US" sz="1200" b="1" i="0" u="none" strike="noStrike" baseline="0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・</a:t>
            </a:r>
            <a:r>
              <a:rPr lang="ja-JP" altLang="en-US" sz="1200" b="1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人身</a:t>
            </a:r>
            <a:r>
              <a:rPr lang="ja-JP" altLang="en-US" sz="1200" b="1" i="0" u="none" strike="noStrike" baseline="0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事故　</a:t>
            </a:r>
            <a:r>
              <a:rPr lang="ja-JP" altLang="en-US" sz="1200" b="1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１０件・</a:t>
            </a:r>
            <a:r>
              <a:rPr lang="ja-JP" altLang="en-US" sz="1200" b="1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侵入窃盗　　 １</a:t>
            </a:r>
            <a:r>
              <a:rPr lang="ja-JP" altLang="en-US" sz="1200" b="1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件</a:t>
            </a:r>
            <a:endParaRPr lang="en-US" altLang="ja-JP" sz="1200" b="1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</a:endParaRPr>
          </a:p>
          <a:p>
            <a:pPr algn="l" rtl="0">
              <a:lnSpc>
                <a:spcPts val="800"/>
              </a:lnSpc>
              <a:defRPr sz="1000"/>
            </a:pPr>
            <a:endParaRPr lang="en-US" altLang="ja-JP" sz="1200" b="1" i="0" u="none" strike="noStrike" baseline="0" dirty="0" smtClean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</a:endParaRPr>
          </a:p>
          <a:p>
            <a:pPr algn="l" rtl="0">
              <a:lnSpc>
                <a:spcPts val="800"/>
              </a:lnSpc>
              <a:defRPr sz="1000"/>
            </a:pPr>
            <a:r>
              <a:rPr lang="ja-JP" altLang="en-US" sz="1200" b="1" i="0" u="none" strike="noStrike" baseline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　　　</a:t>
            </a:r>
            <a:r>
              <a:rPr lang="ja-JP" altLang="en-US" sz="1200" b="1" i="0" u="none" strike="noStrike" baseline="0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　</a:t>
            </a:r>
            <a:endParaRPr lang="en-US" altLang="ja-JP" sz="1200" b="1" i="0" u="none" strike="noStrike" baseline="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</a:endParaRPr>
          </a:p>
          <a:p>
            <a:pPr>
              <a:lnSpc>
                <a:spcPts val="800"/>
              </a:lnSpc>
              <a:defRPr sz="1000"/>
            </a:pPr>
            <a:r>
              <a:rPr lang="en-US" altLang="ja-JP" sz="1200" b="1" i="0" u="none" strike="noStrike" baseline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        </a:t>
            </a:r>
            <a:r>
              <a:rPr lang="ja-JP" altLang="en-US" sz="1200" b="1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・物件事故１０１件・</a:t>
            </a:r>
            <a:r>
              <a:rPr lang="ja-JP" altLang="en-US" sz="1200" b="1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非侵入窃盗　 １</a:t>
            </a:r>
            <a:r>
              <a:rPr lang="ja-JP" altLang="en-US" sz="1200" b="1" dirty="0" smtClean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件</a:t>
            </a:r>
            <a:r>
              <a:rPr lang="ja-JP" altLang="en-US" sz="1200" b="1" i="0" u="none" strike="noStrike" baseline="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</a:rPr>
              <a:t>　 　　　　　　　　　　　　　　　</a:t>
            </a:r>
            <a:endParaRPr lang="en-US" altLang="ja-JP" sz="1200" b="1" i="0" u="none" strike="noStrike" baseline="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13183" y="7314644"/>
            <a:ext cx="2936172" cy="67859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5" name="図 10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349" y="6602824"/>
            <a:ext cx="4000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3869291" y="6517302"/>
            <a:ext cx="1341879" cy="266843"/>
          </a:xfrm>
          <a:prstGeom prst="rect">
            <a:avLst/>
          </a:prstGeom>
          <a:noFill/>
          <a:ln w="9528" cap="flat">
            <a:noFill/>
            <a:prstDash val="solid"/>
            <a:miter/>
          </a:ln>
        </p:spPr>
        <p:txBody>
          <a:bodyPr vert="horz" wrap="square" lIns="91440" tIns="45720" rIns="91440" bIns="45720" rtlCol="0" anchor="t" anchorCtr="0" compatLnSpc="0">
            <a:noAutofit/>
          </a:bodyPr>
          <a:lstStyle/>
          <a:p>
            <a:pPr marL="0" marR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kumimoji="1" lang="ja-JP" altLang="en-US" b="0" i="0" u="sng" strike="noStrike" kern="0" cap="none" spc="0" baseline="0" dirty="0" smtClean="0">
                <a:uFillTx/>
                <a:latin typeface="HG創英角ﾎﾟｯﾌﾟ体" pitchFamily="49"/>
                <a:ea typeface="HG創英角ﾎﾟｯﾌﾟ体" pitchFamily="49"/>
              </a:rPr>
              <a:t>駐在員より</a:t>
            </a:r>
          </a:p>
        </p:txBody>
      </p:sp>
      <p:sp>
        <p:nvSpPr>
          <p:cNvPr id="106" name="テキスト ボックス 48"/>
          <p:cNvSpPr txBox="1"/>
          <p:nvPr/>
        </p:nvSpPr>
        <p:spPr>
          <a:xfrm>
            <a:off x="3298799" y="6926471"/>
            <a:ext cx="3313315" cy="1177005"/>
          </a:xfrm>
          <a:prstGeom prst="rect">
            <a:avLst/>
          </a:prstGeom>
          <a:solidFill>
            <a:schemeClr val="lt1"/>
          </a:solidFill>
          <a:ln w="31750" cmpd="sng">
            <a:solidFill>
              <a:schemeClr val="accent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駐在所生活もいよいよ３年目に入ります。</a:t>
            </a:r>
            <a:endParaRPr lang="en-US" altLang="ja-JP" b="1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b="1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今年</a:t>
            </a:r>
            <a:r>
              <a:rPr lang="ja-JP" altLang="en-US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の目標は大きく設定して、山口駐在所管内の事件事故０件です。</a:t>
            </a:r>
            <a:endParaRPr lang="en-US" altLang="ja-JP" b="1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少しでも、目標に近づけるように、今年もパトロールの強化を行って参ります。</a:t>
            </a:r>
            <a:endParaRPr lang="en-US" altLang="ja-JP" b="1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b="1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lang="ja-JP" altLang="en-US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いつでもどこでも、お声掛けをよろしくお願いします！！</a:t>
            </a:r>
            <a:r>
              <a:rPr lang="ja-JP" altLang="en-US" b="1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endParaRPr lang="en-US" altLang="ja-JP" b="1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73284" y="8121924"/>
            <a:ext cx="5245681" cy="864096"/>
          </a:xfrm>
          <a:prstGeom prst="rect">
            <a:avLst/>
          </a:prstGeom>
          <a:noFill/>
          <a:ln w="9528" cap="flat">
            <a:noFill/>
            <a:prstDash val="solid"/>
            <a:miter/>
          </a:ln>
        </p:spPr>
        <p:txBody>
          <a:bodyPr vert="horz" wrap="square" lIns="91440" tIns="45720" rIns="91440" bIns="45720" rtlCol="0" anchor="ctr" anchorCtr="0" compatLnSpc="0">
            <a:noAutofit/>
          </a:bodyPr>
          <a:lstStyle/>
          <a:p>
            <a:r>
              <a:rPr lang="ja-JP" altLang="en-US" sz="1100" kern="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筑紫野</a:t>
            </a:r>
            <a:r>
              <a:rPr lang="ja-JP" altLang="en-US" sz="1100" kern="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・太宰府の犯罪発生状況及び交通事故発生情報</a:t>
            </a:r>
            <a:r>
              <a:rPr lang="ja-JP" altLang="en-US" sz="1100" kern="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は</a:t>
            </a:r>
            <a:endParaRPr lang="en-US" altLang="ja-JP" sz="1100" kern="0" dirty="0" smtClean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1100" kern="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福岡県</a:t>
            </a:r>
            <a:r>
              <a:rPr lang="ja-JP" altLang="en-US" sz="1100" kern="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警察</a:t>
            </a:r>
            <a:r>
              <a:rPr lang="ja-JP" altLang="en-US" sz="1100" kern="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のホームページ</a:t>
            </a:r>
            <a:r>
              <a:rPr lang="ja-JP" altLang="en-US" sz="1100" kern="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からご覧いただけます。</a:t>
            </a:r>
          </a:p>
          <a:p>
            <a:r>
              <a:rPr lang="ja-JP" altLang="en-US" sz="1100" kern="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</a:t>
            </a:r>
            <a:r>
              <a:rPr lang="en-US" altLang="ja-JP" sz="1100" kern="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HOME</a:t>
            </a:r>
            <a:r>
              <a:rPr lang="ja-JP" altLang="en-US" sz="1100" kern="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＞福岡県警察について＞あなたの街の警察署</a:t>
            </a:r>
            <a:r>
              <a:rPr lang="ja-JP" altLang="en-US" sz="1100" kern="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＞</a:t>
            </a:r>
            <a:endParaRPr lang="en-US" altLang="ja-JP" sz="1100" kern="0" dirty="0" smtClean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1100" kern="0" dirty="0" smtClean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筑紫野</a:t>
            </a:r>
            <a:r>
              <a:rPr lang="ja-JP" altLang="en-US" sz="1100" kern="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警察</a:t>
            </a:r>
            <a:r>
              <a:rPr lang="ja-JP" altLang="en-US" sz="1100" kern="0" dirty="0" smtClean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署＞</a:t>
            </a:r>
            <a:r>
              <a:rPr lang="ja-JP" altLang="en-US" sz="1100" kern="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犯罪発生状況又は交通事故発生情報</a:t>
            </a:r>
            <a:endParaRPr kumimoji="1" lang="ja-JP" altLang="en-US" sz="1100" b="0" i="0" strike="noStrike" kern="0" cap="none" spc="0" baseline="0" dirty="0" smtClean="0">
              <a:solidFill>
                <a:srgbClr val="FF0000"/>
              </a:solidFill>
              <a:uFillTx/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36" name="円形吹き出し 35"/>
          <p:cNvSpPr/>
          <p:nvPr/>
        </p:nvSpPr>
        <p:spPr bwMode="auto">
          <a:xfrm>
            <a:off x="3790659" y="8166267"/>
            <a:ext cx="2042096" cy="776255"/>
          </a:xfrm>
          <a:prstGeom prst="wedgeEllipseCallout">
            <a:avLst>
              <a:gd name="adj1" fmla="val 51678"/>
              <a:gd name="adj2" fmla="val 28902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 lIns="18288" tIns="0" rIns="0" bIns="0" rtlCol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9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県警ホーム</a:t>
            </a:r>
            <a:endParaRPr kumimoji="1" lang="en-US" altLang="ja-JP" sz="9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l"/>
            <a:r>
              <a:rPr kumimoji="1" lang="ja-JP" altLang="en-US" sz="9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ページの</a:t>
            </a:r>
            <a:r>
              <a:rPr kumimoji="1" lang="en-US" altLang="ja-JP" sz="9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QR</a:t>
            </a:r>
          </a:p>
          <a:p>
            <a:pPr algn="l"/>
            <a:r>
              <a:rPr kumimoji="1" lang="ja-JP" altLang="en-US" sz="9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コードです！</a:t>
            </a: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2867" y="8293773"/>
            <a:ext cx="598712" cy="543278"/>
          </a:xfrm>
          <a:prstGeom prst="rect">
            <a:avLst/>
          </a:prstGeom>
        </p:spPr>
      </p:pic>
      <p:pic>
        <p:nvPicPr>
          <p:cNvPr id="1026" name="Picture 2" descr="http://sox23h91s.fukuoka.local/bizcab/BCab/app/tmp/2A4E820BBIZCAB/R/3/_pb/172357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471" y="8178968"/>
            <a:ext cx="751749" cy="765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正方形/長方形 27"/>
          <p:cNvSpPr/>
          <p:nvPr/>
        </p:nvSpPr>
        <p:spPr>
          <a:xfrm>
            <a:off x="493644" y="1648839"/>
            <a:ext cx="6059050" cy="50924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交通ルール・マナーを守って交通事故を防止！</a:t>
            </a:r>
            <a:endParaRPr lang="en-US" altLang="ja-JP" sz="5400" b="1" dirty="0" smtClean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10541" y="2233847"/>
            <a:ext cx="338437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横断歩道マナーアップ運動とは？</a:t>
            </a: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en-US" altLang="ja-JP" sz="1400" b="1" i="0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87078" y="2514984"/>
            <a:ext cx="6278260" cy="618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defRPr/>
            </a:pPr>
            <a:r>
              <a:rPr lang="ja-JP" altLang="en-US" sz="11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車両の運転者及び歩行者が、横断歩道及び横断歩道付近において、</a:t>
            </a:r>
            <a:r>
              <a:rPr lang="ja-JP" altLang="en-US" sz="1100" b="1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遵守すべき交通ルール・</a:t>
            </a:r>
            <a:endParaRPr lang="en-US" altLang="ja-JP" sz="1100" b="1" dirty="0" smtClean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dist">
              <a:defRPr/>
            </a:pPr>
            <a:r>
              <a:rPr lang="ja-JP" altLang="en-US" sz="1100" b="1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マナー</a:t>
            </a:r>
            <a:r>
              <a:rPr lang="ja-JP" altLang="en-US" sz="11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100" b="1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理解と実践</a:t>
            </a:r>
            <a:r>
              <a:rPr lang="ja-JP" altLang="en-US" sz="11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を促進する啓発活動等を推進して、相互の交通安全意識を高揚させ、もって、</a:t>
            </a:r>
            <a:endParaRPr lang="en-US" altLang="ja-JP" sz="1100" dirty="0" smtClean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>
              <a:defRPr/>
            </a:pPr>
            <a:r>
              <a:rPr lang="ja-JP" altLang="en-US" sz="1100" b="1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交通事故の抑止を図る</a:t>
            </a:r>
            <a:r>
              <a:rPr lang="ja-JP" altLang="en-US" sz="11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ことを目的として、平成２８年から県全体で実施しているものです。</a:t>
            </a:r>
            <a:endParaRPr lang="ja-JP" altLang="en-US" sz="110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94624" y="3148403"/>
            <a:ext cx="597666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歩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行者が絡む交通事故死者数</a:t>
            </a:r>
            <a:r>
              <a:rPr lang="en-US" altLang="ja-JP" sz="14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（Ｒ７</a:t>
            </a:r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.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１～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９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月末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）</a:t>
            </a:r>
            <a:endParaRPr lang="en-US" altLang="ja-JP" sz="1400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25983" y="3401292"/>
            <a:ext cx="458429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defRPr/>
            </a:pP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歩行中死者</a:t>
            </a:r>
            <a:r>
              <a:rPr lang="ja-JP" altLang="en-US" sz="12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２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８</a:t>
            </a:r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人中、</a:t>
            </a:r>
            <a:r>
              <a:rPr lang="ja-JP" altLang="en-US" sz="12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１９</a:t>
            </a:r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人が道路横断中！</a:t>
            </a:r>
            <a:endParaRPr lang="en-US" altLang="ja-JP" sz="1200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ts val="1500"/>
              </a:lnSpc>
              <a:defRPr/>
            </a:pP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ドライバー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からみて</a:t>
            </a:r>
            <a:r>
              <a:rPr lang="ja-JP" altLang="en-US" sz="10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１４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人が</a:t>
            </a: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右から左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に横断、</a:t>
            </a:r>
            <a:r>
              <a:rPr lang="ja-JP" altLang="en-US" sz="10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５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人が</a:t>
            </a: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左から右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に横断</a:t>
            </a:r>
            <a:endParaRPr lang="en-US" altLang="ja-JP" sz="1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ts val="1500"/>
              </a:lnSpc>
              <a:defRPr/>
            </a:pP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昼間帯・</a:t>
            </a:r>
            <a:r>
              <a:rPr lang="ja-JP" altLang="en-US" sz="11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夜間帯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とも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</a:t>
            </a:r>
            <a:r>
              <a:rPr lang="ja-JP" altLang="en-US" sz="11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右から左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へ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横断が多い</a:t>
            </a:r>
            <a:endParaRPr lang="en-US" altLang="ja-JP" sz="1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ts val="1500"/>
              </a:lnSpc>
              <a:defRPr/>
            </a:pP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横断歩道・横断歩道付近以外の場所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において</a:t>
            </a:r>
            <a:r>
              <a:rPr lang="ja-JP" altLang="en-US" sz="10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１６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人が被害</a:t>
            </a:r>
            <a:endParaRPr lang="en-US" altLang="ja-JP" sz="1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ts val="1500"/>
              </a:lnSpc>
              <a:defRPr/>
            </a:pPr>
            <a:r>
              <a:rPr lang="ja-JP" altLang="en-US" sz="11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0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横断中死者の</a:t>
            </a:r>
            <a:r>
              <a:rPr lang="ja-JP" altLang="en-US" sz="100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約</a:t>
            </a:r>
            <a:r>
              <a:rPr lang="ja-JP" altLang="en-US" sz="10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７</a:t>
            </a:r>
            <a:r>
              <a:rPr lang="ja-JP" altLang="en-US" sz="100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割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高齢者</a:t>
            </a:r>
            <a:endParaRPr lang="en-US" altLang="ja-JP" sz="1100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>
              <a:lnSpc>
                <a:spcPts val="1500"/>
              </a:lnSpc>
              <a:defRPr/>
            </a:pPr>
            <a:r>
              <a:rPr lang="ja-JP" altLang="en-US" sz="11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１</a:t>
            </a:r>
            <a:r>
              <a:rPr lang="ja-JP" altLang="en-US" sz="11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６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時から２</a:t>
            </a:r>
            <a:r>
              <a:rPr lang="ja-JP" altLang="en-US" sz="11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０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時</a:t>
            </a:r>
            <a:r>
              <a:rPr lang="ja-JP" altLang="en-US" sz="1000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までの間に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多発</a:t>
            </a:r>
            <a:endParaRPr lang="ja-JP" altLang="en-US" sz="1100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749" y="3241907"/>
            <a:ext cx="1758491" cy="1590225"/>
          </a:xfrm>
          <a:prstGeom prst="rect">
            <a:avLst/>
          </a:prstGeom>
        </p:spPr>
      </p:pic>
      <p:sp>
        <p:nvSpPr>
          <p:cNvPr id="55" name="テキスト ボックス 54"/>
          <p:cNvSpPr txBox="1"/>
          <p:nvPr/>
        </p:nvSpPr>
        <p:spPr>
          <a:xfrm>
            <a:off x="340497" y="4872592"/>
            <a:ext cx="6061132" cy="8540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・交差点、交差点付近では意識が集中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し</a:t>
            </a: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、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交差点以外の場所</a:t>
            </a: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で漫然運転となりがち</a:t>
            </a:r>
            <a:endParaRPr lang="en-US" altLang="ja-JP" sz="1100" dirty="0" smtClean="0">
              <a:latin typeface="游ゴシック" panose="020B0400000000000000" pitchFamily="50" charset="-128"/>
              <a:ea typeface="游ゴシック" panose="020B0400000000000000" pitchFamily="50" charset="-128"/>
              <a:cs typeface="メイリオ" pitchFamily="50" charset="-128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・夜間は、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ヘッドライトが照らす範囲外</a:t>
            </a:r>
            <a:r>
              <a:rPr kumimoji="1" lang="ja-JP" altLang="en-US" sz="11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は極端に周辺が把握しにくい</a:t>
            </a:r>
            <a:endParaRPr kumimoji="1" lang="en-US" altLang="ja-JP" sz="11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メイリオ" pitchFamily="50" charset="-128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・高齢者は、視野が狭くなり</a:t>
            </a:r>
            <a:r>
              <a:rPr lang="ja-JP" altLang="en-US" sz="11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周辺状況（車との距離や車の速度）</a:t>
            </a: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を読み取る機能が低下</a:t>
            </a:r>
            <a:endParaRPr kumimoji="1" lang="en-US" altLang="ja-JP" sz="11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09053" y="5813109"/>
            <a:ext cx="495921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歩行者の皆さんへ</a:t>
            </a:r>
            <a:r>
              <a:rPr kumimoji="1" lang="en-US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～自らの安全を守る交通行動を</a:t>
            </a:r>
            <a:r>
              <a:rPr kumimoji="1" lang="ja-JP" altLang="en-US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～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44661" y="6027750"/>
            <a:ext cx="60473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・「歩行者は見えても、</a:t>
            </a:r>
            <a:r>
              <a:rPr lang="ja-JP" altLang="en-US" sz="11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ドライバーから見えていない</a:t>
            </a:r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ときがある」ことを認識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itchFamily="50" charset="-128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・昼間</a:t>
            </a:r>
            <a:r>
              <a:rPr lang="ja-JP" altLang="en-US" sz="1100" noProof="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・</a:t>
            </a:r>
            <a:r>
              <a:rPr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夜間ともに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左から来る</a:t>
            </a:r>
            <a:r>
              <a:rPr kumimoji="1" lang="ja-JP" altLang="en-US" sz="11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車</a:t>
            </a:r>
            <a:r>
              <a:rPr kumimoji="1" lang="ja-JP" altLang="en-US" sz="11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itchFamily="50" charset="-128"/>
              </a:rPr>
              <a:t>に特に注意</a:t>
            </a:r>
            <a:endParaRPr kumimoji="1" lang="en-US" altLang="ja-JP" sz="11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94624" y="4648499"/>
            <a:ext cx="493775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ドライバーの皆さんへ</a:t>
            </a:r>
            <a:r>
              <a:rPr kumimoji="1" lang="en-US" altLang="ja-JP" sz="1400" b="1" i="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～</a:t>
            </a:r>
            <a:r>
              <a:rPr kumimoji="1" lang="ja-JP" altLang="en-US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歩行者に優しい安全運転を～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58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8" cap="flat">
          <a:noFill/>
          <a:prstDash val="solid"/>
          <a:miter/>
        </a:ln>
      </a:spPr>
      <a:bodyPr vert="horz" wrap="square" lIns="91440" tIns="45720" rIns="91440" bIns="45720" anchor="t" anchorCtr="0" compatLnSpc="0">
        <a:noAutofit/>
      </a:bodyPr>
      <a:lstStyle>
        <a:defPPr marL="0" marR="0" indent="0" defTabSz="914400" rtl="0" fontAlgn="auto" hangingPunct="1">
          <a:lnSpc>
            <a:spcPct val="100000"/>
          </a:lnSpc>
          <a:spcBef>
            <a:spcPts val="0"/>
          </a:spcBef>
          <a:spcAft>
            <a:spcPts val="0"/>
          </a:spcAft>
          <a:buNone/>
          <a:tabLst/>
          <a:defRPr sz="1400" b="0" i="0" u="sng" strike="noStrike" kern="0" cap="none" spc="0" baseline="0" dirty="0" smtClean="0">
            <a:solidFill>
              <a:srgbClr val="FF0000"/>
            </a:solidFill>
            <a:uFillTx/>
            <a:latin typeface="HG創英角ﾎﾟｯﾌﾟ体" pitchFamily="49"/>
            <a:ea typeface="HG創英角ﾎﾟｯﾌﾟ体" pitchFamily="49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8753</TotalTime>
  <Words>510</Words>
  <PresentationFormat>画面に合わせる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HGP創英ﾌﾟﾚｾﾞﾝｽEB</vt:lpstr>
      <vt:lpstr>HGP創英角ﾎﾟｯﾌﾟ体</vt:lpstr>
      <vt:lpstr>HGS創英角ﾎﾟｯﾌﾟ体</vt:lpstr>
      <vt:lpstr>HG創英角ｺﾞｼｯｸUB</vt:lpstr>
      <vt:lpstr>HG創英角ﾎﾟｯﾌﾟ体</vt:lpstr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2025-08-19T04:28:15Z</cp:lastPrinted>
  <dcterms:created xsi:type="dcterms:W3CDTF">2016-07-12T05:38:39Z</dcterms:created>
  <dcterms:modified xsi:type="dcterms:W3CDTF">2025-12-15T07:35:26Z</dcterms:modified>
</cp:coreProperties>
</file>