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9" r:id="rId2"/>
  </p:sldIdLst>
  <p:sldSz cx="6858000" cy="9906000" type="A4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5050"/>
    <a:srgbClr val="FFCCFF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>
        <p:scale>
          <a:sx n="66" d="100"/>
          <a:sy n="66" d="100"/>
        </p:scale>
        <p:origin x="1254" y="-10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9" y="2"/>
            <a:ext cx="2985466" cy="502626"/>
          </a:xfrm>
          <a:prstGeom prst="rect">
            <a:avLst/>
          </a:prstGeom>
        </p:spPr>
        <p:txBody>
          <a:bodyPr vert="horz" lIns="92988" tIns="46492" rIns="92988" bIns="4649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901077" y="2"/>
            <a:ext cx="2985465" cy="502626"/>
          </a:xfrm>
          <a:prstGeom prst="rect">
            <a:avLst/>
          </a:prstGeom>
        </p:spPr>
        <p:txBody>
          <a:bodyPr vert="horz" lIns="92988" tIns="46492" rIns="92988" bIns="46492" rtlCol="0"/>
          <a:lstStyle>
            <a:lvl1pPr algn="r">
              <a:defRPr sz="1200"/>
            </a:lvl1pPr>
          </a:lstStyle>
          <a:p>
            <a:fld id="{4B86526A-BAC8-4FE5-84D4-02BA3C6A9657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1250950"/>
            <a:ext cx="2341563" cy="33829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88" tIns="46492" rIns="92988" bIns="4649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8342" y="4821688"/>
            <a:ext cx="5511505" cy="3945300"/>
          </a:xfrm>
          <a:prstGeom prst="rect">
            <a:avLst/>
          </a:prstGeom>
        </p:spPr>
        <p:txBody>
          <a:bodyPr vert="horz" lIns="92988" tIns="46492" rIns="92988" bIns="46492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9" y="9516095"/>
            <a:ext cx="2985466" cy="502626"/>
          </a:xfrm>
          <a:prstGeom prst="rect">
            <a:avLst/>
          </a:prstGeom>
        </p:spPr>
        <p:txBody>
          <a:bodyPr vert="horz" lIns="92988" tIns="46492" rIns="92988" bIns="4649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901077" y="9516095"/>
            <a:ext cx="2985465" cy="502626"/>
          </a:xfrm>
          <a:prstGeom prst="rect">
            <a:avLst/>
          </a:prstGeom>
        </p:spPr>
        <p:txBody>
          <a:bodyPr vert="horz" lIns="92988" tIns="46492" rIns="92988" bIns="46492" rtlCol="0" anchor="b"/>
          <a:lstStyle>
            <a:lvl1pPr algn="r">
              <a:defRPr sz="1200"/>
            </a:lvl1pPr>
          </a:lstStyle>
          <a:p>
            <a:fld id="{21727FAB-D5A7-407E-8843-158DD6BB8F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62827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727FAB-D5A7-407E-8843-158DD6BB8F57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04486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F7144-FEA0-4040-B570-2AA67397095E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050AB-5AD1-4B67-B2E1-A38A32D773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926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F7144-FEA0-4040-B570-2AA67397095E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050AB-5AD1-4B67-B2E1-A38A32D773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98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F7144-FEA0-4040-B570-2AA67397095E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050AB-5AD1-4B67-B2E1-A38A32D773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0327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F7144-FEA0-4040-B570-2AA67397095E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050AB-5AD1-4B67-B2E1-A38A32D773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1585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F7144-FEA0-4040-B570-2AA67397095E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050AB-5AD1-4B67-B2E1-A38A32D773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7876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F7144-FEA0-4040-B570-2AA67397095E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050AB-5AD1-4B67-B2E1-A38A32D773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6364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F7144-FEA0-4040-B570-2AA67397095E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050AB-5AD1-4B67-B2E1-A38A32D773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2920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F7144-FEA0-4040-B570-2AA67397095E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050AB-5AD1-4B67-B2E1-A38A32D773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764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F7144-FEA0-4040-B570-2AA67397095E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050AB-5AD1-4B67-B2E1-A38A32D773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5714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F7144-FEA0-4040-B570-2AA67397095E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050AB-5AD1-4B67-B2E1-A38A32D773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6261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F7144-FEA0-4040-B570-2AA67397095E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050AB-5AD1-4B67-B2E1-A38A32D773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5114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CF7144-FEA0-4040-B570-2AA67397095E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7050AB-5AD1-4B67-B2E1-A38A32D773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0121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図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0463" y="2698671"/>
            <a:ext cx="5070923" cy="2180714"/>
          </a:xfrm>
          <a:prstGeom prst="rect">
            <a:avLst/>
          </a:prstGeom>
        </p:spPr>
      </p:pic>
      <p:sp>
        <p:nvSpPr>
          <p:cNvPr id="41" name="テキスト ボックス 40"/>
          <p:cNvSpPr txBox="1"/>
          <p:nvPr/>
        </p:nvSpPr>
        <p:spPr>
          <a:xfrm>
            <a:off x="26503" y="4830873"/>
            <a:ext cx="685086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2200" i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交通事故を起こさない、</a:t>
            </a:r>
            <a:endParaRPr kumimoji="1" lang="en-US" altLang="ja-JP" sz="2200" i="1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2200" i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    　　　　　交通事故に遭わないために・・・</a:t>
            </a:r>
            <a:endParaRPr kumimoji="1" lang="en-US" altLang="ja-JP" sz="2200" i="1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4" name="山形 13"/>
          <p:cNvSpPr/>
          <p:nvPr/>
        </p:nvSpPr>
        <p:spPr>
          <a:xfrm>
            <a:off x="178374" y="4956132"/>
            <a:ext cx="3563083" cy="404031"/>
          </a:xfrm>
          <a:prstGeom prst="chevron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7" name="爆発 2 26"/>
          <p:cNvSpPr/>
          <p:nvPr/>
        </p:nvSpPr>
        <p:spPr>
          <a:xfrm rot="2900145">
            <a:off x="5136236" y="1305646"/>
            <a:ext cx="1094392" cy="1190491"/>
          </a:xfrm>
          <a:prstGeom prst="irregularSeal2">
            <a:avLst/>
          </a:prstGeom>
          <a:solidFill>
            <a:srgbClr val="FFFF00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/>
          </a:p>
        </p:txBody>
      </p:sp>
      <p:sp>
        <p:nvSpPr>
          <p:cNvPr id="10" name="正方形/長方形 9"/>
          <p:cNvSpPr/>
          <p:nvPr/>
        </p:nvSpPr>
        <p:spPr>
          <a:xfrm>
            <a:off x="0" y="-11063"/>
            <a:ext cx="6858000" cy="962711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テキスト ボックス 3"/>
          <p:cNvSpPr txBox="1"/>
          <p:nvPr/>
        </p:nvSpPr>
        <p:spPr>
          <a:xfrm>
            <a:off x="-11549" y="9554242"/>
            <a:ext cx="6869549" cy="351758"/>
          </a:xfrm>
          <a:prstGeom prst="rect">
            <a:avLst/>
          </a:prstGeom>
          <a:noFill/>
          <a:ln w="6350" cmpd="sng">
            <a:noFill/>
            <a:prstDash val="soli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福 岡 県</a:t>
            </a:r>
            <a:r>
              <a:rPr kumimoji="1" lang="ja-JP" altLang="en-US" sz="1600" baseline="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警 察</a:t>
            </a:r>
            <a:endParaRPr kumimoji="1" lang="en-US" altLang="ja-JP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0" y="8878402"/>
            <a:ext cx="6869548" cy="58477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sz="1600" dirty="0" smtClean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kumimoji="1" lang="ja-JP" altLang="en-US" sz="1600" dirty="0" smtClean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福岡県内交通死亡事故発生状況</a:t>
            </a:r>
            <a:r>
              <a:rPr kumimoji="1" lang="en-US" altLang="ja-JP" sz="1600" dirty="0" smtClean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</a:p>
          <a:p>
            <a:r>
              <a:rPr kumimoji="1" lang="ja-JP" altLang="en-US" sz="1600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kumimoji="1" lang="ja-JP" altLang="en-US" sz="1600" dirty="0" smtClean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死者</a:t>
            </a:r>
            <a:r>
              <a:rPr kumimoji="1" lang="ja-JP" altLang="en-US" sz="1600" dirty="0" smtClean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数３</a:t>
            </a:r>
            <a:r>
              <a:rPr kumimoji="1" lang="ja-JP" altLang="en-US" sz="1600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５</a:t>
            </a:r>
            <a:r>
              <a:rPr kumimoji="1" lang="ja-JP" altLang="en-US" sz="1600" dirty="0" smtClean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人</a:t>
            </a:r>
            <a:r>
              <a:rPr kumimoji="1" lang="ja-JP" altLang="en-US" sz="1600" dirty="0" smtClean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（前年</a:t>
            </a:r>
            <a:r>
              <a:rPr kumimoji="1" lang="ja-JP" altLang="en-US" sz="1600" dirty="0" smtClean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同期比＋５人）</a:t>
            </a:r>
            <a:r>
              <a:rPr kumimoji="1" lang="en-US" altLang="ja-JP" sz="1200" dirty="0" smtClean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 </a:t>
            </a:r>
            <a:r>
              <a:rPr kumimoji="1" lang="ja-JP" altLang="en-US" sz="1200" dirty="0" smtClean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令和８年</a:t>
            </a:r>
            <a:r>
              <a:rPr kumimoji="1" lang="ja-JP" altLang="en-US" sz="1200" dirty="0" smtClean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５</a:t>
            </a:r>
            <a:r>
              <a:rPr kumimoji="1" lang="ja-JP" altLang="en-US" sz="1200" dirty="0" smtClean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月</a:t>
            </a:r>
            <a:r>
              <a:rPr kumimoji="1" lang="ja-JP" altLang="en-US" sz="1200" smtClean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</a:t>
            </a:r>
            <a:r>
              <a:rPr kumimoji="1" lang="ja-JP" altLang="en-US" sz="120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０</a:t>
            </a:r>
            <a:r>
              <a:rPr kumimoji="1" lang="ja-JP" altLang="en-US" sz="1200" smtClean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日現在（暫定数）</a:t>
            </a:r>
            <a:endParaRPr kumimoji="1" lang="ja-JP" altLang="en-US" sz="1400" dirty="0">
              <a:solidFill>
                <a:schemeClr val="bg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-67020" y="817559"/>
            <a:ext cx="6869549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24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kumimoji="1" lang="ja-JP" altLang="en-US" sz="2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久留米</a:t>
            </a:r>
            <a:r>
              <a:rPr kumimoji="1" lang="ja-JP" altLang="en-US" sz="2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警察署管内</a:t>
            </a:r>
            <a:r>
              <a:rPr kumimoji="1" lang="ja-JP" altLang="en-US" sz="20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で</a:t>
            </a:r>
            <a:endParaRPr kumimoji="1" lang="en-US" altLang="ja-JP" sz="2000" dirty="0" smtClean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2000" b="1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kumimoji="1" lang="ja-JP" altLang="en-US" sz="2000" b="1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</a:t>
            </a:r>
            <a:r>
              <a:rPr kumimoji="1" lang="ja-JP" altLang="en-US" sz="2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自転車</a:t>
            </a:r>
            <a:r>
              <a:rPr kumimoji="1" lang="ja-JP" altLang="en-US" sz="20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と</a:t>
            </a:r>
            <a:r>
              <a:rPr kumimoji="1" lang="ja-JP" altLang="en-US" sz="2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普通車</a:t>
            </a:r>
            <a:r>
              <a:rPr kumimoji="1" lang="ja-JP" altLang="en-US" sz="20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が</a:t>
            </a:r>
            <a:r>
              <a:rPr kumimoji="1" lang="ja-JP" altLang="en-US" sz="2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交差点内</a:t>
            </a:r>
            <a:r>
              <a:rPr kumimoji="1" lang="ja-JP" altLang="en-US" sz="20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で</a:t>
            </a:r>
            <a:r>
              <a:rPr kumimoji="1" lang="ja-JP" altLang="en-US" sz="2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衝突！！</a:t>
            </a:r>
            <a:endParaRPr kumimoji="1" lang="en-US" altLang="ja-JP" sz="2600" b="1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00047" y="1868604"/>
            <a:ext cx="6489700" cy="688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</a:t>
            </a:r>
            <a:r>
              <a:rPr kumimoji="1" lang="ja-JP" altLang="en-US" sz="14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　発生日時 ： </a:t>
            </a:r>
            <a:r>
              <a:rPr kumimoji="1" lang="ja-JP" altLang="en-US" sz="14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５月</a:t>
            </a:r>
            <a:r>
              <a:rPr kumimoji="1"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８</a:t>
            </a:r>
            <a:r>
              <a:rPr kumimoji="1" lang="ja-JP" altLang="en-US" sz="14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日（金）午前１０時１９分</a:t>
            </a:r>
            <a:r>
              <a:rPr kumimoji="1"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頃</a:t>
            </a:r>
            <a:endParaRPr kumimoji="1" lang="en-US" altLang="ja-JP" sz="1400" b="1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4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○　発生場所 ： </a:t>
            </a:r>
            <a:r>
              <a:rPr kumimoji="1" lang="ja-JP" altLang="en-US" sz="14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久留米市津福今町（</a:t>
            </a:r>
            <a:r>
              <a:rPr kumimoji="1" lang="ja-JP" altLang="en-US" sz="14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市道）</a:t>
            </a:r>
            <a:endParaRPr kumimoji="1" lang="en-US" altLang="ja-JP" sz="1400" b="1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-11548" y="-6980"/>
            <a:ext cx="68695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5400" b="1" dirty="0" smtClean="0">
                <a:solidFill>
                  <a:schemeClr val="bg1"/>
                </a:solidFill>
                <a:effectLst>
                  <a:glow rad="101600">
                    <a:schemeClr val="bg1">
                      <a:alpha val="40000"/>
                    </a:schemeClr>
                  </a:glo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交通</a:t>
            </a:r>
            <a:r>
              <a:rPr kumimoji="1" lang="ja-JP" altLang="en-US" sz="5400" b="1" dirty="0" smtClean="0">
                <a:solidFill>
                  <a:srgbClr val="FF0000"/>
                </a:solidFill>
                <a:effectLst>
                  <a:glow rad="101600">
                    <a:schemeClr val="bg1">
                      <a:alpha val="40000"/>
                    </a:schemeClr>
                  </a:glo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死亡事故</a:t>
            </a:r>
            <a:r>
              <a:rPr kumimoji="1" lang="ja-JP" altLang="en-US" sz="5400" b="1" dirty="0" smtClean="0">
                <a:solidFill>
                  <a:schemeClr val="bg1"/>
                </a:solidFill>
                <a:effectLst>
                  <a:glow rad="101600">
                    <a:schemeClr val="bg1">
                      <a:alpha val="40000"/>
                    </a:schemeClr>
                  </a:glo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発生</a:t>
            </a:r>
            <a:endParaRPr kumimoji="1" lang="ja-JP" altLang="en-US" sz="5400" b="1" dirty="0">
              <a:solidFill>
                <a:schemeClr val="bg1"/>
              </a:solidFill>
              <a:effectLst>
                <a:glow rad="101600">
                  <a:schemeClr val="bg1">
                    <a:alpha val="40000"/>
                  </a:schemeClr>
                </a:glo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102" name="図 10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6124575" y="8690698"/>
            <a:ext cx="620445" cy="798142"/>
          </a:xfrm>
          <a:prstGeom prst="rect">
            <a:avLst/>
          </a:prstGeom>
        </p:spPr>
      </p:pic>
      <p:sp>
        <p:nvSpPr>
          <p:cNvPr id="39" name="爆発 2 38"/>
          <p:cNvSpPr/>
          <p:nvPr/>
        </p:nvSpPr>
        <p:spPr>
          <a:xfrm rot="3363097">
            <a:off x="3312233" y="3686849"/>
            <a:ext cx="265328" cy="240158"/>
          </a:xfrm>
          <a:prstGeom prst="irregularSeal2">
            <a:avLst/>
          </a:prstGeom>
          <a:solidFill>
            <a:srgbClr val="FFFF00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1779107" y="4638909"/>
            <a:ext cx="1588647" cy="25391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5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至　荒木町白口交差点</a:t>
            </a:r>
            <a:r>
              <a:rPr kumimoji="1" lang="ja-JP" altLang="en-US" sz="105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endParaRPr kumimoji="1" lang="ja-JP" altLang="en-US" sz="105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166547" y="5861902"/>
            <a:ext cx="7337749" cy="28341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300"/>
              </a:lnSpc>
            </a:pPr>
            <a:r>
              <a:rPr kumimoji="1" lang="en-US" altLang="ja-JP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kumimoji="1" lang="ja-JP" altLang="en-US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自動車</a:t>
            </a:r>
            <a:r>
              <a:rPr kumimoji="1"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運転者</a:t>
            </a:r>
            <a:r>
              <a:rPr kumimoji="1"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の方へ</a:t>
            </a:r>
            <a:r>
              <a:rPr kumimoji="1" lang="en-US" altLang="ja-JP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</a:p>
          <a:p>
            <a:pPr>
              <a:lnSpc>
                <a:spcPts val="2300"/>
              </a:lnSpc>
            </a:pPr>
            <a:r>
              <a:rPr kumimoji="1" lang="ja-JP" altLang="en-US" sz="1600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kumimoji="1" lang="ja-JP" altLang="en-US" sz="1600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「速度の出し過ぎに注意</a:t>
            </a:r>
            <a:r>
              <a:rPr kumimoji="1" lang="ja-JP" altLang="en-US" sz="1400" b="1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！</a:t>
            </a:r>
            <a:r>
              <a:rPr kumimoji="1" lang="ja-JP" altLang="en-US" sz="1400" b="1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！</a:t>
            </a:r>
            <a:r>
              <a:rPr kumimoji="1" lang="ja-JP" altLang="en-US" sz="1400" b="1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」</a:t>
            </a:r>
            <a:endParaRPr kumimoji="1" lang="en-US" altLang="ja-JP" sz="1400" b="1" dirty="0" smtClean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2300"/>
              </a:lnSpc>
            </a:pPr>
            <a:r>
              <a:rPr kumimoji="1" lang="ja-JP" altLang="en-US" sz="14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  　交差点</a:t>
            </a:r>
            <a:r>
              <a:rPr kumimoji="1" lang="ja-JP" altLang="en-US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とその付近は、周囲に気を配りながら</a:t>
            </a:r>
            <a:r>
              <a:rPr kumimoji="1" lang="ja-JP" altLang="en-US" sz="1400" b="1" dirty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安全な速度</a:t>
            </a:r>
            <a:r>
              <a:rPr kumimoji="1" lang="ja-JP" altLang="en-US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と方法で走行</a:t>
            </a:r>
            <a:r>
              <a:rPr kumimoji="1" lang="en-US" altLang="ja-JP" sz="14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!!</a:t>
            </a:r>
          </a:p>
          <a:p>
            <a:pPr>
              <a:lnSpc>
                <a:spcPts val="2300"/>
              </a:lnSpc>
            </a:pPr>
            <a:r>
              <a:rPr kumimoji="1" lang="ja-JP" altLang="en-US" sz="1400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kumimoji="1" lang="ja-JP" altLang="en-US" sz="1600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「危険を予測して運転</a:t>
            </a:r>
            <a:r>
              <a:rPr kumimoji="1" lang="ja-JP" altLang="en-US" sz="1600" b="1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！</a:t>
            </a:r>
            <a:r>
              <a:rPr kumimoji="1" lang="ja-JP" altLang="en-US" sz="16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！」</a:t>
            </a:r>
            <a:r>
              <a:rPr kumimoji="1" lang="ja-JP" altLang="en-US" sz="12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kumimoji="1" lang="ja-JP" altLang="en-US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endParaRPr kumimoji="1"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　</a:t>
            </a:r>
            <a:r>
              <a:rPr kumimoji="1" lang="ja-JP" altLang="en-US" sz="14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「</a:t>
            </a:r>
            <a:r>
              <a:rPr kumimoji="1" lang="ja-JP" altLang="en-US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大丈夫だろう」ではなく、危険を予測して</a:t>
            </a:r>
            <a:r>
              <a:rPr kumimoji="1" lang="ja-JP" altLang="en-US" sz="1400" b="1" dirty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「かもしれない運転」</a:t>
            </a:r>
            <a:r>
              <a:rPr kumimoji="1" lang="ja-JP" altLang="en-US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を実践</a:t>
            </a:r>
            <a:endParaRPr kumimoji="1" lang="en-US" altLang="ja-JP" sz="14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>
              <a:lnSpc>
                <a:spcPts val="2300"/>
              </a:lnSpc>
            </a:pPr>
            <a:r>
              <a:rPr kumimoji="1" lang="en-US" altLang="ja-JP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kumimoji="1" lang="ja-JP" altLang="en-US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自転車</a:t>
            </a:r>
            <a:r>
              <a:rPr kumimoji="1"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運転者</a:t>
            </a:r>
            <a:r>
              <a:rPr kumimoji="1"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の方</a:t>
            </a:r>
            <a:r>
              <a:rPr kumimoji="1" lang="ja-JP" altLang="en-US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へ</a:t>
            </a:r>
            <a:r>
              <a:rPr kumimoji="1" lang="en-US" altLang="ja-JP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</a:p>
          <a:p>
            <a:pPr>
              <a:lnSpc>
                <a:spcPts val="2300"/>
              </a:lnSpc>
            </a:pPr>
            <a:r>
              <a:rPr kumimoji="1" lang="ja-JP" altLang="en-US" sz="1600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「</a:t>
            </a:r>
            <a:r>
              <a:rPr kumimoji="1" lang="ja-JP" altLang="en-US" sz="1600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交差点進入時の安全確認を徹底！！」</a:t>
            </a:r>
            <a:endParaRPr kumimoji="1" lang="en-US" altLang="ja-JP" sz="1600" dirty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2300"/>
              </a:lnSpc>
            </a:pPr>
            <a:r>
              <a:rPr kumimoji="1" lang="ja-JP" altLang="en-US" sz="1400" dirty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kumimoji="1" lang="ja-JP" altLang="en-US" sz="1400" dirty="0" smtClean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kumimoji="1" lang="ja-JP" altLang="en-US" sz="14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一時</a:t>
            </a:r>
            <a:r>
              <a:rPr kumimoji="1" lang="ja-JP" altLang="en-US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停止</a:t>
            </a:r>
            <a:r>
              <a:rPr kumimoji="1" lang="ja-JP" altLang="en-US" sz="14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標識が設置された交差点</a:t>
            </a:r>
            <a:r>
              <a:rPr kumimoji="1" lang="ja-JP" altLang="en-US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では</a:t>
            </a:r>
            <a:r>
              <a:rPr kumimoji="1" lang="ja-JP" altLang="en-US" sz="14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、</a:t>
            </a:r>
            <a:r>
              <a:rPr kumimoji="1" lang="ja-JP" altLang="en-US" sz="1400" b="1" dirty="0" smtClean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必ず一時停止と安全確認！！</a:t>
            </a:r>
            <a:endParaRPr kumimoji="1" lang="en-US" altLang="ja-JP" sz="1400" dirty="0" smtClean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600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「自転車利用時のヘルメットの着用！</a:t>
            </a:r>
            <a:r>
              <a:rPr kumimoji="1" lang="ja-JP" altLang="en-US" sz="1600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！」</a:t>
            </a:r>
            <a:endParaRPr kumimoji="1" lang="en-US" altLang="ja-JP" sz="14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4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　　事故に遭った際に</a:t>
            </a:r>
            <a:r>
              <a:rPr kumimoji="1" lang="ja-JP" altLang="en-US" sz="1400" b="1" dirty="0" smtClean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命を守るため</a:t>
            </a:r>
            <a:r>
              <a:rPr kumimoji="1" lang="ja-JP" altLang="en-US" sz="14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にも自転車乗車時は</a:t>
            </a:r>
            <a:r>
              <a:rPr kumimoji="1" lang="ja-JP" altLang="en-US" sz="1400" b="1" dirty="0" smtClean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ヘルメットを着用！！</a:t>
            </a:r>
            <a:endParaRPr kumimoji="1" lang="en-US" altLang="ja-JP" sz="1400" b="1" dirty="0">
              <a:solidFill>
                <a:srgbClr val="FF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28" name="山形 27"/>
          <p:cNvSpPr/>
          <p:nvPr/>
        </p:nvSpPr>
        <p:spPr>
          <a:xfrm>
            <a:off x="1959915" y="5452405"/>
            <a:ext cx="4585664" cy="404031"/>
          </a:xfrm>
          <a:prstGeom prst="chevron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3515320" y="2570866"/>
            <a:ext cx="1588647" cy="25391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5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至　</a:t>
            </a:r>
            <a:r>
              <a:rPr kumimoji="1" lang="ja-JP" altLang="en-US" sz="105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平島</a:t>
            </a:r>
            <a:r>
              <a:rPr kumimoji="1" lang="ja-JP" altLang="en-US" sz="105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交差点</a:t>
            </a:r>
            <a:endParaRPr kumimoji="1" lang="ja-JP" altLang="en-US" sz="105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2" name="四角形吹き出し 21"/>
          <p:cNvSpPr/>
          <p:nvPr/>
        </p:nvSpPr>
        <p:spPr>
          <a:xfrm>
            <a:off x="1152525" y="2980846"/>
            <a:ext cx="1050205" cy="289547"/>
          </a:xfrm>
          <a:prstGeom prst="wedgeRectCallout">
            <a:avLst>
              <a:gd name="adj1" fmla="val 70953"/>
              <a:gd name="adj2" fmla="val 94291"/>
            </a:avLst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津福</a:t>
            </a:r>
            <a:r>
              <a:rPr kumimoji="1" lang="ja-JP" altLang="en-US" sz="11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小学校</a:t>
            </a:r>
            <a:endParaRPr kumimoji="1" lang="ja-JP" altLang="en-US" sz="11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9" name="四角形吹き出し 28"/>
          <p:cNvSpPr/>
          <p:nvPr/>
        </p:nvSpPr>
        <p:spPr>
          <a:xfrm>
            <a:off x="3705538" y="4279869"/>
            <a:ext cx="1380812" cy="312559"/>
          </a:xfrm>
          <a:prstGeom prst="wedgeRectCallout">
            <a:avLst>
              <a:gd name="adj1" fmla="val -67698"/>
              <a:gd name="adj2" fmla="val -198264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死亡事故</a:t>
            </a:r>
            <a:r>
              <a:rPr kumimoji="1" lang="ja-JP" altLang="en-US" sz="120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現場</a:t>
            </a:r>
          </a:p>
        </p:txBody>
      </p:sp>
      <p:cxnSp>
        <p:nvCxnSpPr>
          <p:cNvPr id="4" name="直線矢印コネクタ 3"/>
          <p:cNvCxnSpPr/>
          <p:nvPr/>
        </p:nvCxnSpPr>
        <p:spPr>
          <a:xfrm flipH="1">
            <a:off x="3567113" y="3595688"/>
            <a:ext cx="390525" cy="142875"/>
          </a:xfrm>
          <a:prstGeom prst="straightConnector1">
            <a:avLst/>
          </a:prstGeom>
          <a:ln w="31750"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直線矢印コネクタ 12"/>
          <p:cNvCxnSpPr/>
          <p:nvPr/>
        </p:nvCxnSpPr>
        <p:spPr>
          <a:xfrm flipH="1">
            <a:off x="3438526" y="3141250"/>
            <a:ext cx="4762" cy="495752"/>
          </a:xfrm>
          <a:prstGeom prst="straightConnector1">
            <a:avLst/>
          </a:prstGeom>
          <a:ln w="317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81310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3763</TotalTime>
  <Words>267</Words>
  <Application>Microsoft Office PowerPoint</Application>
  <PresentationFormat>A4 210 x 297 mm</PresentationFormat>
  <Paragraphs>25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ＭＳ ゴシック</vt:lpstr>
      <vt:lpstr>ＭＳ 明朝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Windows ユーザー</dc:creator>
  <cp:lastModifiedBy>Windows ユーザー</cp:lastModifiedBy>
  <cp:revision>148</cp:revision>
  <cp:lastPrinted>2026-05-11T04:13:26Z</cp:lastPrinted>
  <dcterms:created xsi:type="dcterms:W3CDTF">2024-03-06T05:11:34Z</dcterms:created>
  <dcterms:modified xsi:type="dcterms:W3CDTF">2026-05-11T04:13:49Z</dcterms:modified>
</cp:coreProperties>
</file>