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6858000" cy="9144000" type="screen4x3"/>
  <p:notesSz cx="6735763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66"/>
    <a:srgbClr val="CCCC00"/>
    <a:srgbClr val="009900"/>
    <a:srgbClr val="FFCC00"/>
    <a:srgbClr val="00FF00"/>
    <a:srgbClr val="CC9900"/>
    <a:srgbClr val="663300"/>
    <a:srgbClr val="00CC66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2952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8053-9AE7-4692-9DF5-6C90F926AEF6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9745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8053-9AE7-4692-9DF5-6C90F926AEF6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5560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8053-9AE7-4692-9DF5-6C90F926AEF6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5649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8053-9AE7-4692-9DF5-6C90F926AEF6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586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8053-9AE7-4692-9DF5-6C90F926AEF6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4129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8053-9AE7-4692-9DF5-6C90F926AEF6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692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8053-9AE7-4692-9DF5-6C90F926AEF6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646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8053-9AE7-4692-9DF5-6C90F926AEF6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3713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8053-9AE7-4692-9DF5-6C90F926AEF6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930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8053-9AE7-4692-9DF5-6C90F926AEF6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447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8053-9AE7-4692-9DF5-6C90F926AEF6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2614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58053-9AE7-4692-9DF5-6C90F926AEF6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D8CA5-0FB0-4664-967A-62543C7C4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7189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/>
        </p:nvSpPr>
        <p:spPr>
          <a:xfrm>
            <a:off x="958592" y="683568"/>
            <a:ext cx="5580455" cy="936104"/>
          </a:xfrm>
          <a:prstGeom prst="roundRect">
            <a:avLst/>
          </a:prstGeom>
          <a:solidFill>
            <a:srgbClr val="00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8640" y="1743943"/>
            <a:ext cx="2592288" cy="307777"/>
          </a:xfrm>
          <a:prstGeom prst="rect">
            <a:avLst/>
          </a:prstGeom>
          <a:noFill/>
          <a:ln>
            <a:noFill/>
            <a:bevel/>
          </a:ln>
        </p:spPr>
        <p:txBody>
          <a:bodyPr wrap="square" rtlCol="0" anchor="ctr" anchorCtr="0">
            <a:spAutoFit/>
          </a:bodyPr>
          <a:lstStyle/>
          <a:p>
            <a:pPr algn="just"/>
            <a:r>
              <a:rPr kumimoji="1" lang="ja-JP" altLang="en-US" sz="1400" b="1" u="sng" dirty="0" smtClean="0">
                <a:solidFill>
                  <a:srgbClr val="009900"/>
                </a:solidFill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●　山岳遭難の防止</a:t>
            </a:r>
            <a:endParaRPr kumimoji="1" lang="ja-JP" altLang="en-US" sz="1400" b="1" u="sng" dirty="0">
              <a:solidFill>
                <a:srgbClr val="009900"/>
              </a:solidFill>
              <a:latin typeface="ＭＳ ゴシック" pitchFamily="49" charset="-128"/>
              <a:ea typeface="ＭＳ ゴシック" pitchFamily="49" charset="-128"/>
              <a:cs typeface="メイリオ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92696" y="1955612"/>
            <a:ext cx="4492488" cy="60016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福岡県内</a:t>
            </a:r>
            <a:r>
              <a:rPr lang="ja-JP" altLang="en-US" sz="1100" dirty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では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、毎年「山岳遭難」が発生し、死傷者が出ています。安全で楽しい登山にするために次の遵守事項を守りましょう。</a:t>
            </a:r>
            <a:endParaRPr lang="en-US" altLang="ja-JP" sz="1100" dirty="0">
              <a:latin typeface="ＭＳ ゴシック" pitchFamily="49" charset="-128"/>
              <a:ea typeface="ＭＳ ゴシック" pitchFamily="49" charset="-128"/>
              <a:cs typeface="メイリオ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1223314" y="904439"/>
            <a:ext cx="5086006" cy="49920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ja-JP" altLang="en-US" sz="105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山</a:t>
            </a:r>
            <a:r>
              <a:rPr lang="ja-JP" altLang="en-US" sz="9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で</a:t>
            </a:r>
            <a:r>
              <a:rPr lang="ja-JP" altLang="en-US" sz="105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遭難</a:t>
            </a:r>
            <a:r>
              <a:rPr lang="ja-JP" altLang="en-US" sz="1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しないために</a:t>
            </a:r>
            <a:endParaRPr lang="ja-JP" altLang="en-US" sz="105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37679" y="2555776"/>
            <a:ext cx="4403489" cy="1224136"/>
          </a:xfrm>
          <a:prstGeom prst="rect">
            <a:avLst/>
          </a:prstGeom>
          <a:noFill/>
          <a:ln w="15875">
            <a:solidFill>
              <a:srgbClr val="009900"/>
            </a:solidFill>
            <a:prstDash val="solid"/>
          </a:ln>
        </p:spPr>
        <p:txBody>
          <a:bodyPr wrap="square" lIns="180000" rtlCol="0">
            <a:noAutofit/>
          </a:bodyPr>
          <a:lstStyle/>
          <a:p>
            <a:endParaRPr lang="en-US" altLang="ja-JP" sz="1100" dirty="0" smtClean="0"/>
          </a:p>
          <a:p>
            <a:endParaRPr lang="en-US" altLang="ja-JP" sz="1100" dirty="0" smtClean="0"/>
          </a:p>
          <a:p>
            <a:pPr marL="144000" indent="-457200" algn="just">
              <a:lnSpc>
                <a:spcPct val="150000"/>
              </a:lnSpc>
            </a:pPr>
            <a:r>
              <a:rPr kumimoji="1"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◆　体力</a:t>
            </a:r>
            <a:r>
              <a:rPr lang="ja-JP" altLang="en-US" sz="1100" dirty="0">
                <a:latin typeface="ＭＳ ゴシック" pitchFamily="49" charset="-128"/>
                <a:ea typeface="ＭＳ ゴシック" pitchFamily="49" charset="-128"/>
              </a:rPr>
              <a:t>・</a:t>
            </a:r>
            <a:r>
              <a:rPr kumimoji="1"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経験・技術に応じた無理のない登山計画を立てる。</a:t>
            </a:r>
            <a:endParaRPr kumimoji="1" lang="en-US" altLang="ja-JP" sz="1100" dirty="0" smtClean="0">
              <a:latin typeface="ＭＳ ゴシック" pitchFamily="49" charset="-128"/>
              <a:ea typeface="ＭＳ ゴシック" pitchFamily="49" charset="-128"/>
            </a:endParaRPr>
          </a:p>
          <a:p>
            <a:pPr marL="144000" indent="-457200" algn="just">
              <a:lnSpc>
                <a:spcPct val="150000"/>
              </a:lnSpc>
            </a:pP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◆　装備品・携帯品の確認（携帯電話、雨具、懐中電灯など）</a:t>
            </a:r>
            <a:endParaRPr lang="en-US" altLang="ja-JP" sz="1100" dirty="0" smtClean="0">
              <a:latin typeface="ＭＳ ゴシック" pitchFamily="49" charset="-128"/>
              <a:ea typeface="ＭＳ ゴシック" pitchFamily="49" charset="-128"/>
            </a:endParaRPr>
          </a:p>
          <a:p>
            <a:pPr marL="144000" indent="-457200" algn="just">
              <a:lnSpc>
                <a:spcPct val="150000"/>
              </a:lnSpc>
            </a:pPr>
            <a:r>
              <a:rPr kumimoji="1"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◆　情報収集（最新の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気象状況・登る山の情報</a:t>
            </a:r>
            <a:r>
              <a:rPr kumimoji="1"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など）</a:t>
            </a:r>
            <a:endParaRPr kumimoji="1" lang="en-US" altLang="ja-JP" sz="1100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en-US" altLang="ja-JP" sz="1100" dirty="0" smtClean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30410" y="2566809"/>
            <a:ext cx="4410758" cy="276999"/>
          </a:xfrm>
          <a:prstGeom prst="rect">
            <a:avLst/>
          </a:prstGeom>
          <a:solidFill>
            <a:srgbClr val="0099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 smtClean="0"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◆　山岳遭難防止のための遵守事項　◆</a:t>
            </a:r>
            <a:endParaRPr kumimoji="1" lang="ja-JP" altLang="en-US" sz="1200" b="1" dirty="0">
              <a:solidFill>
                <a:schemeClr val="bg1"/>
              </a:solidFill>
              <a:latin typeface="ＭＳ ゴシック" pitchFamily="49" charset="-128"/>
              <a:ea typeface="ＭＳ ゴシック" pitchFamily="49" charset="-128"/>
              <a:cs typeface="メイリオ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2949" y="4115852"/>
            <a:ext cx="5784363" cy="60016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　登山計画書（登山届）とは、いつ、どこの山に、誰と、どういうコースで、どういう装備品で登るかなどを記す書面のことです。作成したら、</a:t>
            </a:r>
            <a:r>
              <a:rPr kumimoji="1" lang="ja-JP" altLang="en-US" sz="11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下記の提出先へ提出しましょう。</a:t>
            </a:r>
            <a:endParaRPr kumimoji="1" lang="en-US" altLang="ja-JP" sz="1100" dirty="0" smtClean="0">
              <a:latin typeface="ＭＳ ゴシック" pitchFamily="49" charset="-128"/>
              <a:ea typeface="ＭＳ ゴシック" pitchFamily="49" charset="-128"/>
              <a:cs typeface="メイリオ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32147" y="4776698"/>
            <a:ext cx="3832958" cy="1523494"/>
          </a:xfrm>
          <a:prstGeom prst="rect">
            <a:avLst/>
          </a:prstGeom>
          <a:solidFill>
            <a:srgbClr val="FFFF99"/>
          </a:solidFill>
          <a:ln w="15875">
            <a:solidFill>
              <a:srgbClr val="CC9900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 dirty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■</a:t>
            </a:r>
            <a:r>
              <a:rPr kumimoji="1" lang="ja-JP" altLang="en-US" sz="12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　</a:t>
            </a:r>
            <a:r>
              <a:rPr kumimoji="1" lang="ja-JP" altLang="en-US" sz="1200" b="1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登山計画書（登山届）の提出先</a:t>
            </a:r>
            <a:endParaRPr kumimoji="1" lang="en-US" altLang="ja-JP" sz="1200" b="1" dirty="0" smtClean="0">
              <a:latin typeface="ＭＳ ゴシック" pitchFamily="49" charset="-128"/>
              <a:ea typeface="ＭＳ ゴシック" pitchFamily="49" charset="-128"/>
              <a:cs typeface="メイリオ" pitchFamily="50" charset="-128"/>
            </a:endParaRPr>
          </a:p>
          <a:p>
            <a:pPr marL="432000" lvl="1" indent="-457200" algn="just">
              <a:lnSpc>
                <a:spcPct val="150000"/>
              </a:lnSpc>
            </a:pPr>
            <a:r>
              <a:rPr kumimoji="1" lang="ja-JP" altLang="en-US" sz="1200" dirty="0" smtClean="0">
                <a:solidFill>
                  <a:srgbClr val="009900"/>
                </a:solidFill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　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►</a:t>
            </a:r>
            <a:r>
              <a:rPr lang="ja-JP" altLang="en-US" sz="1100" dirty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　山域を管轄する警察本部や警察署など</a:t>
            </a:r>
            <a:endParaRPr kumimoji="1" lang="en-US" altLang="ja-JP" sz="1100" dirty="0" smtClean="0">
              <a:solidFill>
                <a:srgbClr val="009900"/>
              </a:solidFill>
              <a:latin typeface="ＭＳ ゴシック" pitchFamily="49" charset="-128"/>
              <a:ea typeface="ＭＳ ゴシック" pitchFamily="49" charset="-128"/>
              <a:cs typeface="メイリオ" pitchFamily="50" charset="-128"/>
            </a:endParaRPr>
          </a:p>
          <a:p>
            <a:pPr marL="432000" lvl="1" indent="-457200" algn="just">
              <a:lnSpc>
                <a:spcPct val="150000"/>
              </a:lnSpc>
            </a:pPr>
            <a:r>
              <a:rPr kumimoji="1" lang="ja-JP" altLang="en-US" sz="12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　►</a:t>
            </a:r>
            <a:r>
              <a:rPr kumimoji="1" lang="ja-JP" altLang="en-US" sz="11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　家族、クラブ（山岳会）、職場、学校、知人など</a:t>
            </a:r>
            <a:endParaRPr kumimoji="1" lang="en-US" altLang="ja-JP" sz="1100" dirty="0" smtClean="0">
              <a:latin typeface="ＭＳ ゴシック" pitchFamily="49" charset="-128"/>
              <a:ea typeface="ＭＳ ゴシック" pitchFamily="49" charset="-128"/>
              <a:cs typeface="メイリオ" pitchFamily="50" charset="-128"/>
            </a:endParaRPr>
          </a:p>
          <a:p>
            <a:pPr marL="432000" lvl="1" indent="-457200" algn="just">
              <a:lnSpc>
                <a:spcPct val="150000"/>
              </a:lnSpc>
            </a:pPr>
            <a:r>
              <a:rPr lang="ja-JP" altLang="en-US" sz="1100" dirty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　</a:t>
            </a:r>
            <a:r>
              <a:rPr lang="ja-JP" altLang="en-US" sz="12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►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  インターネットの登山計画サイト</a:t>
            </a:r>
            <a:endParaRPr lang="en-US" altLang="ja-JP" sz="1100" dirty="0" smtClean="0">
              <a:latin typeface="ＭＳ ゴシック" pitchFamily="49" charset="-128"/>
              <a:ea typeface="ＭＳ ゴシック" pitchFamily="49" charset="-128"/>
              <a:cs typeface="メイリオ" pitchFamily="50" charset="-128"/>
            </a:endParaRPr>
          </a:p>
          <a:p>
            <a:pPr marL="432000" lvl="1" indent="-457200" algn="just">
              <a:lnSpc>
                <a:spcPct val="150000"/>
              </a:lnSpc>
            </a:pPr>
            <a:r>
              <a:rPr kumimoji="1" lang="ja-JP" altLang="en-US" sz="1100" dirty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　</a:t>
            </a:r>
            <a:r>
              <a:rPr kumimoji="1" lang="ja-JP" altLang="en-US" sz="12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►</a:t>
            </a:r>
            <a:r>
              <a:rPr kumimoji="1" lang="ja-JP" altLang="en-US" sz="11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　山域の案内所や登山口の登山届ポストなど</a:t>
            </a:r>
            <a:r>
              <a:rPr lang="ja-JP" altLang="en-US" sz="1100" dirty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　</a:t>
            </a:r>
            <a:endParaRPr kumimoji="1" lang="en-US" altLang="ja-JP" sz="1100" dirty="0" smtClean="0">
              <a:latin typeface="ＭＳ ゴシック" pitchFamily="49" charset="-128"/>
              <a:ea typeface="ＭＳ ゴシック" pitchFamily="49" charset="-128"/>
              <a:cs typeface="メイリオ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37679" y="6574140"/>
            <a:ext cx="5250135" cy="1454244"/>
          </a:xfrm>
          <a:prstGeom prst="rect">
            <a:avLst/>
          </a:prstGeom>
          <a:solidFill>
            <a:srgbClr val="FFFF99"/>
          </a:solidFill>
          <a:ln w="15875">
            <a:solidFill>
              <a:srgbClr val="CC9900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2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■　</a:t>
            </a:r>
            <a:r>
              <a:rPr kumimoji="1" lang="ja-JP" altLang="en-US" sz="1200" b="1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登山計画書（登山届）の効果</a:t>
            </a:r>
            <a:endParaRPr kumimoji="1" lang="en-US" altLang="ja-JP" sz="1200" b="1" dirty="0" smtClean="0">
              <a:latin typeface="ＭＳ ゴシック" pitchFamily="49" charset="-128"/>
              <a:ea typeface="ＭＳ ゴシック" pitchFamily="49" charset="-128"/>
              <a:cs typeface="メイリオ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　</a:t>
            </a:r>
            <a:r>
              <a:rPr lang="ja-JP" altLang="en-US" sz="12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►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　安全に登山するための自己点検の機会となります。</a:t>
            </a:r>
            <a:endParaRPr lang="en-US" altLang="ja-JP" sz="1100" dirty="0" smtClean="0">
              <a:latin typeface="ＭＳ ゴシック" pitchFamily="49" charset="-128"/>
              <a:ea typeface="ＭＳ ゴシック" pitchFamily="49" charset="-128"/>
              <a:cs typeface="メイリオ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1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　</a:t>
            </a:r>
            <a:r>
              <a:rPr kumimoji="1" lang="ja-JP" altLang="en-US" sz="12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►</a:t>
            </a:r>
            <a:r>
              <a:rPr kumimoji="1" lang="ja-JP" altLang="en-US" sz="11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　遭難事故の発生を早い段階で警察が認知でき、捜索救助活動が迅速に行</a:t>
            </a:r>
            <a:r>
              <a:rPr kumimoji="1" lang="ja-JP" altLang="en-US" sz="1100" dirty="0" err="1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わ</a:t>
            </a:r>
            <a:endParaRPr kumimoji="1" lang="en-US" altLang="ja-JP" sz="1100" dirty="0" smtClean="0">
              <a:latin typeface="ＭＳ ゴシック" pitchFamily="49" charset="-128"/>
              <a:ea typeface="ＭＳ ゴシック" pitchFamily="49" charset="-128"/>
              <a:cs typeface="メイリオ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100" dirty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 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  </a:t>
            </a:r>
            <a:r>
              <a:rPr kumimoji="1" lang="ja-JP" altLang="en-US" sz="11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れます。</a:t>
            </a:r>
            <a:endParaRPr kumimoji="1" lang="en-US" altLang="ja-JP" sz="1100" dirty="0" smtClean="0">
              <a:latin typeface="ＭＳ ゴシック" pitchFamily="49" charset="-128"/>
              <a:ea typeface="ＭＳ ゴシック" pitchFamily="49" charset="-128"/>
              <a:cs typeface="メイリオ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　</a:t>
            </a:r>
            <a:r>
              <a:rPr lang="ja-JP" altLang="en-US" sz="12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►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　家族や関係者を安心させることができます。</a:t>
            </a:r>
            <a:endParaRPr kumimoji="1" lang="en-US" altLang="ja-JP" sz="1100" dirty="0" smtClean="0">
              <a:latin typeface="ＭＳ ゴシック" pitchFamily="49" charset="-128"/>
              <a:ea typeface="ＭＳ ゴシック" pitchFamily="49" charset="-128"/>
              <a:cs typeface="メイリオ" pitchFamily="50" charset="-128"/>
            </a:endParaRPr>
          </a:p>
        </p:txBody>
      </p:sp>
      <p:pic>
        <p:nvPicPr>
          <p:cNvPr id="16" name="Picture 43" descr="g_1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243" y="1922313"/>
            <a:ext cx="1557803" cy="1713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テキスト ボックス 24"/>
          <p:cNvSpPr txBox="1"/>
          <p:nvPr/>
        </p:nvSpPr>
        <p:spPr>
          <a:xfrm>
            <a:off x="398356" y="8009857"/>
            <a:ext cx="5928379" cy="306559"/>
          </a:xfrm>
          <a:prstGeom prst="rect">
            <a:avLst/>
          </a:prstGeom>
          <a:noFill/>
          <a:ln w="15875">
            <a:noFill/>
            <a:prstDash val="dash"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1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※</a:t>
            </a:r>
            <a:r>
              <a:rPr lang="ja-JP" altLang="en-US" sz="11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　</a:t>
            </a:r>
            <a:r>
              <a:rPr kumimoji="1" lang="ja-JP" altLang="en-US" sz="11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登山計画書（登山届）の</a:t>
            </a:r>
            <a:r>
              <a:rPr lang="ja-JP" altLang="en-US" sz="11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様式は、福岡県警察ホームページから印刷できま</a:t>
            </a:r>
            <a:r>
              <a:rPr lang="ja-JP" altLang="en-US" sz="11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す</a:t>
            </a:r>
            <a:r>
              <a:rPr lang="ja-JP" altLang="en-US" sz="11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。</a:t>
            </a:r>
            <a:endParaRPr lang="en-US" altLang="ja-JP" sz="11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  <a:cs typeface="メイリオ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91" y="415680"/>
            <a:ext cx="877135" cy="1203992"/>
          </a:xfrm>
          <a:prstGeom prst="rect">
            <a:avLst/>
          </a:prstGeom>
        </p:spPr>
      </p:pic>
      <p:sp>
        <p:nvSpPr>
          <p:cNvPr id="26" name="テキスト ボックス 25"/>
          <p:cNvSpPr txBox="1"/>
          <p:nvPr/>
        </p:nvSpPr>
        <p:spPr>
          <a:xfrm>
            <a:off x="188640" y="3904183"/>
            <a:ext cx="6048672" cy="307777"/>
          </a:xfrm>
          <a:prstGeom prst="rect">
            <a:avLst/>
          </a:prstGeom>
          <a:noFill/>
          <a:ln>
            <a:noFill/>
            <a:bevel/>
          </a:ln>
        </p:spPr>
        <p:txBody>
          <a:bodyPr wrap="square" rtlCol="0" anchor="ctr" anchorCtr="0">
            <a:spAutoFit/>
          </a:bodyPr>
          <a:lstStyle/>
          <a:p>
            <a:pPr algn="just"/>
            <a:r>
              <a:rPr kumimoji="1" lang="ja-JP" altLang="en-US" sz="1400" b="1" u="sng" dirty="0" smtClean="0">
                <a:solidFill>
                  <a:srgbClr val="009900"/>
                </a:solidFill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●　登山計画書（登山届）の作成・提出は、安全登山の第一歩！</a:t>
            </a:r>
            <a:endParaRPr kumimoji="1" lang="ja-JP" altLang="en-US" sz="1400" b="1" u="sng" dirty="0">
              <a:solidFill>
                <a:srgbClr val="009900"/>
              </a:solidFill>
              <a:latin typeface="ＭＳ ゴシック" pitchFamily="49" charset="-128"/>
              <a:ea typeface="ＭＳ ゴシック" pitchFamily="49" charset="-128"/>
              <a:cs typeface="メイリオ" pitchFamily="50" charset="-128"/>
            </a:endParaRPr>
          </a:p>
        </p:txBody>
      </p:sp>
      <p:sp>
        <p:nvSpPr>
          <p:cNvPr id="6" name="二等辺三角形 5"/>
          <p:cNvSpPr/>
          <p:nvPr/>
        </p:nvSpPr>
        <p:spPr>
          <a:xfrm flipV="1">
            <a:off x="2245127" y="6402509"/>
            <a:ext cx="319777" cy="113707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420888" y="211450"/>
            <a:ext cx="4860790" cy="40011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2000" b="1" cap="none" spc="0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山の</a:t>
            </a:r>
            <a:r>
              <a:rPr lang="ja-JP" altLang="en-US" sz="2000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天気は変わりやすい</a:t>
            </a:r>
            <a:r>
              <a:rPr lang="ja-JP" altLang="en-US" sz="2000" b="1" cap="none" spc="0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！</a:t>
            </a:r>
            <a:endParaRPr lang="ja-JP" altLang="en-US" sz="2000" b="1" cap="none" spc="0" dirty="0">
              <a:ln w="12700">
                <a:noFill/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112" y="4903462"/>
            <a:ext cx="2234766" cy="1396730"/>
          </a:xfrm>
          <a:prstGeom prst="rect">
            <a:avLst/>
          </a:prstGeom>
        </p:spPr>
      </p:pic>
      <p:sp>
        <p:nvSpPr>
          <p:cNvPr id="18" name="テキスト ボックス 17"/>
          <p:cNvSpPr txBox="1"/>
          <p:nvPr/>
        </p:nvSpPr>
        <p:spPr>
          <a:xfrm>
            <a:off x="470696" y="8404332"/>
            <a:ext cx="6068350" cy="384464"/>
          </a:xfrm>
          <a:prstGeom prst="rect">
            <a:avLst/>
          </a:prstGeom>
          <a:noFill/>
          <a:ln w="15875">
            <a:noFill/>
            <a:prstDash val="dash"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1500" dirty="0" smtClean="0">
                <a:latin typeface="HG創英角ｺﾞｼｯｸUB" pitchFamily="49" charset="-128"/>
                <a:ea typeface="HG創英角ｺﾞｼｯｸUB" pitchFamily="49" charset="-128"/>
                <a:cs typeface="メイリオ" pitchFamily="50" charset="-128"/>
              </a:rPr>
              <a:t>お問い合わせ先　小倉北警察署地域課　０９３（５８３）０１１０</a:t>
            </a:r>
            <a:r>
              <a:rPr lang="ja-JP" altLang="en-US" sz="11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　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  <a:cs typeface="メイリオ" pitchFamily="50" charset="-128"/>
              </a:rPr>
              <a:t>　</a:t>
            </a:r>
            <a:endParaRPr kumimoji="1" lang="en-US" altLang="ja-JP" sz="1100" dirty="0" smtClean="0">
              <a:latin typeface="ＭＳ ゴシック" pitchFamily="49" charset="-128"/>
              <a:ea typeface="ＭＳ ゴシック" pitchFamily="49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589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340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HG創英角ｺﾞｼｯｸUB</vt:lpstr>
      <vt:lpstr>ＭＳ Ｐゴシック</vt:lpstr>
      <vt:lpstr>ＭＳ ゴシック</vt:lpstr>
      <vt:lpstr>メイリオ</vt:lpstr>
      <vt:lpstr>Arial</vt:lpstr>
      <vt:lpstr>Calibri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2022-06-21T10:17:06Z</dcterms:created>
  <dcterms:modified xsi:type="dcterms:W3CDTF">2022-06-21T10:17:06Z</dcterms:modified>
</cp:coreProperties>
</file>