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5"/>
  </p:notesMasterIdLst>
  <p:sldIdLst>
    <p:sldId id="280" r:id="rId2"/>
    <p:sldId id="281" r:id="rId3"/>
    <p:sldId id="282" r:id="rId4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作成者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DF2E3"/>
    <a:srgbClr val="FEF6EC"/>
    <a:srgbClr val="95F010"/>
    <a:srgbClr val="F3FCD2"/>
    <a:srgbClr val="EFFB05"/>
    <a:srgbClr val="CCFFCC"/>
    <a:srgbClr val="BE3CD8"/>
    <a:srgbClr val="438DD1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8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9202" cy="512304"/>
          </a:xfrm>
          <a:prstGeom prst="rect">
            <a:avLst/>
          </a:prstGeom>
        </p:spPr>
        <p:txBody>
          <a:bodyPr vert="horz" lIns="94765" tIns="47382" rIns="94765" bIns="4738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204" y="0"/>
            <a:ext cx="3079202" cy="512304"/>
          </a:xfrm>
          <a:prstGeom prst="rect">
            <a:avLst/>
          </a:prstGeom>
        </p:spPr>
        <p:txBody>
          <a:bodyPr vert="horz" lIns="94765" tIns="47382" rIns="94765" bIns="47382" rtlCol="0"/>
          <a:lstStyle>
            <a:lvl1pPr algn="r">
              <a:defRPr sz="1300"/>
            </a:lvl1pPr>
          </a:lstStyle>
          <a:p>
            <a:fld id="{D15D3419-A87B-4E3E-8638-C27467381B70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1279525"/>
            <a:ext cx="243998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5" tIns="47382" rIns="94765" bIns="47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077" y="4924992"/>
            <a:ext cx="5683914" cy="4029684"/>
          </a:xfrm>
          <a:prstGeom prst="rect">
            <a:avLst/>
          </a:prstGeom>
        </p:spPr>
        <p:txBody>
          <a:bodyPr vert="horz" lIns="94765" tIns="47382" rIns="94765" bIns="47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2309"/>
            <a:ext cx="3079202" cy="512304"/>
          </a:xfrm>
          <a:prstGeom prst="rect">
            <a:avLst/>
          </a:prstGeom>
        </p:spPr>
        <p:txBody>
          <a:bodyPr vert="horz" lIns="94765" tIns="47382" rIns="94765" bIns="4738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204" y="9722309"/>
            <a:ext cx="3079202" cy="512304"/>
          </a:xfrm>
          <a:prstGeom prst="rect">
            <a:avLst/>
          </a:prstGeom>
        </p:spPr>
        <p:txBody>
          <a:bodyPr vert="horz" lIns="94765" tIns="47382" rIns="94765" bIns="47382" rtlCol="0" anchor="b"/>
          <a:lstStyle>
            <a:lvl1pPr algn="r">
              <a:defRPr sz="1300"/>
            </a:lvl1pPr>
          </a:lstStyle>
          <a:p>
            <a:fld id="{E350D13C-D242-4334-8424-D75C543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363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75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24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3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02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9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58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15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05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86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83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17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458DF-81CE-49F7-B747-939CC7B74D42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9D1C9-26CF-4A3E-A221-0E1A2755F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84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9641CB1-4C52-43B8-A0C7-6B353F0D5642}"/>
              </a:ext>
            </a:extLst>
          </p:cNvPr>
          <p:cNvSpPr txBox="1"/>
          <p:nvPr/>
        </p:nvSpPr>
        <p:spPr>
          <a:xfrm>
            <a:off x="-9529" y="7620"/>
            <a:ext cx="7559674" cy="144655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性犯罪予防</a:t>
            </a:r>
            <a:endParaRPr kumimoji="1" lang="ja-JP" altLang="en-US" sz="4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6311ADE-3CE3-4303-832F-E84F406C014F}"/>
              </a:ext>
            </a:extLst>
          </p:cNvPr>
          <p:cNvSpPr txBox="1"/>
          <p:nvPr/>
        </p:nvSpPr>
        <p:spPr bwMode="gray">
          <a:xfrm>
            <a:off x="4412344" y="1445749"/>
            <a:ext cx="3147332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ja-JP" altLang="en-US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帰 宅 編 </a:t>
            </a:r>
            <a:r>
              <a:rPr kumimoji="1" lang="en-US" altLang="ja-JP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1AA7423-59E1-4E8A-A999-0387F2D51DF5}"/>
              </a:ext>
            </a:extLst>
          </p:cNvPr>
          <p:cNvSpPr txBox="1"/>
          <p:nvPr/>
        </p:nvSpPr>
        <p:spPr>
          <a:xfrm>
            <a:off x="56922" y="5555752"/>
            <a:ext cx="7445829" cy="41242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endParaRPr kumimoji="1" lang="en-US" altLang="ja-JP" sz="20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夜間は明るく人通りが多い道を選ぼう！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“</a:t>
            </a:r>
            <a:r>
              <a:rPr kumimoji="1" lang="ja-JP" altLang="en-US" sz="2800" dirty="0" err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ながら</a:t>
            </a: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歩き”をしない！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福岡県警察の防犯アプリ“みまもっち”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を活用しよう！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0095751"/>
            <a:ext cx="7559675" cy="584775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 anchor="b" anchorCtr="1">
            <a:spAutoFit/>
          </a:bodyPr>
          <a:lstStyle/>
          <a:p>
            <a:pPr algn="ctr"/>
            <a:r>
              <a:rPr kumimoji="1" lang="ja-JP" altLang="en-US" sz="3200" b="1" dirty="0" smtClean="0">
                <a:solidFill>
                  <a:schemeClr val="bg1"/>
                </a:solidFill>
              </a:rPr>
              <a:t>うきは警察署　</a:t>
            </a:r>
            <a:r>
              <a:rPr kumimoji="1" lang="en-US" altLang="ja-JP" sz="3200" b="1" dirty="0" smtClean="0">
                <a:solidFill>
                  <a:schemeClr val="bg1"/>
                </a:solidFill>
              </a:rPr>
              <a:t>0943-76-5110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1" y="7620"/>
            <a:ext cx="7559676" cy="100881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5080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922" y="2443958"/>
            <a:ext cx="7445829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性犯罪被害者の多くは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１０代から２０代の女性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です。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夜道の一人歩きは危険が沢山あります。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警戒、防犯を意識してみましょう！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B8BEC24-3E6D-4CF2-93C1-CE16F0AC382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82" y="2104613"/>
            <a:ext cx="645935" cy="64593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274" y="8131338"/>
            <a:ext cx="1440000" cy="1440000"/>
          </a:xfrm>
          <a:prstGeom prst="rect">
            <a:avLst/>
          </a:prstGeom>
        </p:spPr>
      </p:pic>
      <p:sp>
        <p:nvSpPr>
          <p:cNvPr id="11" name="星: 10 pt 10">
            <a:extLst>
              <a:ext uri="{FF2B5EF4-FFF2-40B4-BE49-F238E27FC236}">
                <a16:creationId xmlns:a16="http://schemas.microsoft.com/office/drawing/2014/main" id="{F4F8CA0A-EDA6-47C3-9C59-8880B168309D}"/>
              </a:ext>
            </a:extLst>
          </p:cNvPr>
          <p:cNvSpPr/>
          <p:nvPr/>
        </p:nvSpPr>
        <p:spPr>
          <a:xfrm>
            <a:off x="-9530" y="5090852"/>
            <a:ext cx="4537985" cy="1160429"/>
          </a:xfrm>
          <a:prstGeom prst="star10">
            <a:avLst>
              <a:gd name="adj" fmla="val 35925"/>
              <a:gd name="hf" fmla="val 105146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防犯ポイント</a:t>
            </a:r>
            <a:endParaRPr kumimoji="1" lang="ja-JP" altLang="en-US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609600" y="8183279"/>
            <a:ext cx="3802744" cy="1336118"/>
          </a:xfrm>
          <a:prstGeom prst="wedgeRoundRectCallout">
            <a:avLst>
              <a:gd name="adj1" fmla="val 77982"/>
              <a:gd name="adj2" fmla="val -6005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防犯ブザー、１１０番通報機能、犯罪情報お知らせ機能、犯罪対策学習機能等があります。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78289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9641CB1-4C52-43B8-A0C7-6B353F0D5642}"/>
              </a:ext>
            </a:extLst>
          </p:cNvPr>
          <p:cNvSpPr txBox="1"/>
          <p:nvPr/>
        </p:nvSpPr>
        <p:spPr>
          <a:xfrm>
            <a:off x="-9529" y="7620"/>
            <a:ext cx="7559674" cy="144655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性犯罪予防</a:t>
            </a:r>
            <a:endParaRPr kumimoji="1" lang="ja-JP" altLang="en-US" sz="4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6311ADE-3CE3-4303-832F-E84F406C014F}"/>
              </a:ext>
            </a:extLst>
          </p:cNvPr>
          <p:cNvSpPr txBox="1"/>
          <p:nvPr/>
        </p:nvSpPr>
        <p:spPr bwMode="gray">
          <a:xfrm>
            <a:off x="4412344" y="1445749"/>
            <a:ext cx="3147332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ja-JP" altLang="en-US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 宅 編 </a:t>
            </a:r>
            <a:r>
              <a:rPr kumimoji="1" lang="en-US" altLang="ja-JP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1AA7423-59E1-4E8A-A999-0387F2D51DF5}"/>
              </a:ext>
            </a:extLst>
          </p:cNvPr>
          <p:cNvSpPr txBox="1"/>
          <p:nvPr/>
        </p:nvSpPr>
        <p:spPr>
          <a:xfrm>
            <a:off x="56922" y="6134113"/>
            <a:ext cx="7445829" cy="38164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endParaRPr kumimoji="1" lang="en-US" altLang="ja-JP" sz="20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エントランスやエレベーターでも油断しない！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帰宅したら玄関の鍵をすぐかける！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就寝時は、玄関・窓の施錠を必ず行う！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家族や知人以外の来訪者にはインターホ　　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ン越しやドアチェーンをかけて対応する！</a:t>
            </a:r>
            <a:endParaRPr kumimoji="1"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0095751"/>
            <a:ext cx="7559675" cy="584775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 anchor="b" anchorCtr="1">
            <a:spAutoFit/>
          </a:bodyPr>
          <a:lstStyle/>
          <a:p>
            <a:pPr algn="ctr"/>
            <a:r>
              <a:rPr kumimoji="1" lang="ja-JP" altLang="en-US" sz="3200" b="1" dirty="0" smtClean="0">
                <a:solidFill>
                  <a:schemeClr val="bg1"/>
                </a:solidFill>
              </a:rPr>
              <a:t>うきは警察署　</a:t>
            </a:r>
            <a:r>
              <a:rPr kumimoji="1" lang="en-US" altLang="ja-JP" sz="3200" b="1" dirty="0" smtClean="0">
                <a:solidFill>
                  <a:schemeClr val="bg1"/>
                </a:solidFill>
              </a:rPr>
              <a:t>0943-76-5110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1" y="7620"/>
            <a:ext cx="7559676" cy="100881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5080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922" y="2368820"/>
            <a:ext cx="7445829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性犯罪が起きる場所は路上以外にも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エレベーター内の密室や玄関、窓などから自宅に侵入されて発生すること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もあります。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自宅で安心して生活するために、こまめな防犯対策を意識してみましょう！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B8BEC24-3E6D-4CF2-93C1-CE16F0AC382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82" y="2104613"/>
            <a:ext cx="645935" cy="645935"/>
          </a:xfrm>
          <a:prstGeom prst="rect">
            <a:avLst/>
          </a:prstGeom>
        </p:spPr>
      </p:pic>
      <p:sp>
        <p:nvSpPr>
          <p:cNvPr id="11" name="星: 10 pt 10">
            <a:extLst>
              <a:ext uri="{FF2B5EF4-FFF2-40B4-BE49-F238E27FC236}">
                <a16:creationId xmlns:a16="http://schemas.microsoft.com/office/drawing/2014/main" id="{F4F8CA0A-EDA6-47C3-9C59-8880B168309D}"/>
              </a:ext>
            </a:extLst>
          </p:cNvPr>
          <p:cNvSpPr/>
          <p:nvPr/>
        </p:nvSpPr>
        <p:spPr>
          <a:xfrm>
            <a:off x="56922" y="5754104"/>
            <a:ext cx="4537985" cy="1160429"/>
          </a:xfrm>
          <a:prstGeom prst="star10">
            <a:avLst>
              <a:gd name="adj" fmla="val 35925"/>
              <a:gd name="hf" fmla="val 105146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防犯ポイント</a:t>
            </a:r>
            <a:endParaRPr kumimoji="1" lang="ja-JP" altLang="en-US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420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9641CB1-4C52-43B8-A0C7-6B353F0D5642}"/>
              </a:ext>
            </a:extLst>
          </p:cNvPr>
          <p:cNvSpPr txBox="1"/>
          <p:nvPr/>
        </p:nvSpPr>
        <p:spPr>
          <a:xfrm>
            <a:off x="-9529" y="7620"/>
            <a:ext cx="7559674" cy="144655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性犯罪予防</a:t>
            </a:r>
            <a:endParaRPr kumimoji="1" lang="ja-JP" altLang="en-US" sz="4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6311ADE-3CE3-4303-832F-E84F406C014F}"/>
              </a:ext>
            </a:extLst>
          </p:cNvPr>
          <p:cNvSpPr txBox="1"/>
          <p:nvPr/>
        </p:nvSpPr>
        <p:spPr bwMode="gray">
          <a:xfrm>
            <a:off x="4412344" y="1445749"/>
            <a:ext cx="3147332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en-US" altLang="ja-JP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SN</a:t>
            </a:r>
            <a:r>
              <a:rPr kumimoji="1" lang="en-US" altLang="ja-JP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</a:t>
            </a:r>
            <a:r>
              <a:rPr kumimoji="1" lang="ja-JP" altLang="en-US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編 </a:t>
            </a:r>
            <a:r>
              <a:rPr kumimoji="1" lang="en-US" altLang="ja-JP" sz="32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1AA7423-59E1-4E8A-A999-0387F2D51DF5}"/>
              </a:ext>
            </a:extLst>
          </p:cNvPr>
          <p:cNvSpPr txBox="1"/>
          <p:nvPr/>
        </p:nvSpPr>
        <p:spPr>
          <a:xfrm>
            <a:off x="56922" y="6134113"/>
            <a:ext cx="7445829" cy="38164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endParaRPr kumimoji="1" lang="en-US" altLang="ja-JP" sz="20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</a:t>
            </a:r>
            <a:r>
              <a:rPr kumimoji="1" lang="en-US" altLang="ja-JP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SNS</a:t>
            </a:r>
            <a:r>
              <a:rPr kumimoji="1" lang="ja-JP" altLang="en-US" sz="2800" dirty="0" err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での</a:t>
            </a: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出会いには注意する！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アップする写真や動画で個人を特定され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ないか確認する！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相手から要求されても下着姿などの画像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等を送らない！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en-US" altLang="ja-JP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交際相手が相手でも注意！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0095751"/>
            <a:ext cx="7559675" cy="584775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 anchor="b" anchorCtr="1">
            <a:spAutoFit/>
          </a:bodyPr>
          <a:lstStyle/>
          <a:p>
            <a:pPr algn="ctr"/>
            <a:r>
              <a:rPr kumimoji="1" lang="ja-JP" altLang="en-US" sz="3200" b="1" dirty="0" smtClean="0">
                <a:solidFill>
                  <a:schemeClr val="bg1"/>
                </a:solidFill>
              </a:rPr>
              <a:t>うきは警察署　</a:t>
            </a:r>
            <a:r>
              <a:rPr kumimoji="1" lang="en-US" altLang="ja-JP" sz="3200" b="1" dirty="0" smtClean="0">
                <a:solidFill>
                  <a:schemeClr val="bg1"/>
                </a:solidFill>
              </a:rPr>
              <a:t>0943-76-5110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1" y="7620"/>
            <a:ext cx="7559676" cy="100881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5080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922" y="2368820"/>
            <a:ext cx="7445829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便利で日常に欠かせない</a:t>
            </a:r>
            <a:r>
              <a:rPr kumimoji="1" lang="en-US" altLang="ja-JP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SNS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ですが、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SNS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で知り合った相手から被害に遭うケースが多発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しています。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en-US" altLang="ja-JP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SNS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が便利なのは犯罪者にとっても同じです！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一度流出した画像は回収不可能</a:t>
            </a:r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です！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2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危険性を十分認識しておきましょう！</a:t>
            </a:r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24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B8BEC24-3E6D-4CF2-93C1-CE16F0AC382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82" y="2104613"/>
            <a:ext cx="645935" cy="645935"/>
          </a:xfrm>
          <a:prstGeom prst="rect">
            <a:avLst/>
          </a:prstGeom>
        </p:spPr>
      </p:pic>
      <p:sp>
        <p:nvSpPr>
          <p:cNvPr id="11" name="星: 10 pt 10">
            <a:extLst>
              <a:ext uri="{FF2B5EF4-FFF2-40B4-BE49-F238E27FC236}">
                <a16:creationId xmlns:a16="http://schemas.microsoft.com/office/drawing/2014/main" id="{F4F8CA0A-EDA6-47C3-9C59-8880B168309D}"/>
              </a:ext>
            </a:extLst>
          </p:cNvPr>
          <p:cNvSpPr/>
          <p:nvPr/>
        </p:nvSpPr>
        <p:spPr>
          <a:xfrm>
            <a:off x="56922" y="5754104"/>
            <a:ext cx="4537985" cy="1160429"/>
          </a:xfrm>
          <a:prstGeom prst="star10">
            <a:avLst>
              <a:gd name="adj" fmla="val 35925"/>
              <a:gd name="hf" fmla="val 105146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防犯ポイント</a:t>
            </a:r>
            <a:endParaRPr kumimoji="1" lang="ja-JP" altLang="en-US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9444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382</Words>
  <Application>Microsoft Office PowerPoint</Application>
  <PresentationFormat>ユーザー設定</PresentationFormat>
  <Paragraphs>54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HGP創英角ﾎﾟｯﾌﾟ体</vt:lpstr>
      <vt:lpstr>HG創英角ﾎﾟｯﾌﾟ体</vt:lpstr>
      <vt:lpstr>UD デジタル 教科書体 N-B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2025-05-28T07:43:33Z</dcterms:created>
  <dcterms:modified xsi:type="dcterms:W3CDTF">2025-06-19T05:23:20Z</dcterms:modified>
</cp:coreProperties>
</file>