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9933"/>
    <a:srgbClr val="351AA6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4" autoAdjust="0"/>
  </p:normalViewPr>
  <p:slideViewPr>
    <p:cSldViewPr>
      <p:cViewPr varScale="1">
        <p:scale>
          <a:sx n="77" d="100"/>
          <a:sy n="77" d="100"/>
        </p:scale>
        <p:origin x="3156" y="9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Sheet1!$B$21</c:f>
              <c:strCache>
                <c:ptCount val="1"/>
                <c:pt idx="0">
                  <c:v>Ｒ４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Sheet1!$C$20:$H$20</c:f>
              <c:strCache>
                <c:ptCount val="6"/>
                <c:pt idx="0">
                  <c:v>空き巣</c:v>
                </c:pt>
                <c:pt idx="1">
                  <c:v>車上ねらい</c:v>
                </c:pt>
                <c:pt idx="2">
                  <c:v>部品ねらい</c:v>
                </c:pt>
                <c:pt idx="3">
                  <c:v>オートバイ盗</c:v>
                </c:pt>
                <c:pt idx="4">
                  <c:v>自転車盗</c:v>
                </c:pt>
                <c:pt idx="5">
                  <c:v>万引き</c:v>
                </c:pt>
              </c:strCache>
            </c:strRef>
          </c:cat>
          <c:val>
            <c:numRef>
              <c:f>Sheet1!$C$21:$H$21</c:f>
              <c:numCache>
                <c:formatCode>General</c:formatCode>
                <c:ptCount val="6"/>
                <c:pt idx="0">
                  <c:v>3</c:v>
                </c:pt>
                <c:pt idx="1">
                  <c:v>6</c:v>
                </c:pt>
                <c:pt idx="2">
                  <c:v>2</c:v>
                </c:pt>
                <c:pt idx="3">
                  <c:v>3</c:v>
                </c:pt>
                <c:pt idx="4">
                  <c:v>35</c:v>
                </c:pt>
                <c:pt idx="5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2C-4D1F-B5BA-93AF8318C519}"/>
            </c:ext>
          </c:extLst>
        </c:ser>
        <c:ser>
          <c:idx val="1"/>
          <c:order val="1"/>
          <c:tx>
            <c:strRef>
              <c:f>Sheet1!$B$22</c:f>
              <c:strCache>
                <c:ptCount val="1"/>
                <c:pt idx="0">
                  <c:v>Ｒ５</c:v>
                </c:pt>
              </c:strCache>
            </c:strRef>
          </c:tx>
          <c:spPr>
            <a:solidFill>
              <a:srgbClr val="FB713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Sheet1!$C$20:$H$20</c:f>
              <c:strCache>
                <c:ptCount val="6"/>
                <c:pt idx="0">
                  <c:v>空き巣</c:v>
                </c:pt>
                <c:pt idx="1">
                  <c:v>車上ねらい</c:v>
                </c:pt>
                <c:pt idx="2">
                  <c:v>部品ねらい</c:v>
                </c:pt>
                <c:pt idx="3">
                  <c:v>オートバイ盗</c:v>
                </c:pt>
                <c:pt idx="4">
                  <c:v>自転車盗</c:v>
                </c:pt>
                <c:pt idx="5">
                  <c:v>万引き</c:v>
                </c:pt>
              </c:strCache>
            </c:strRef>
          </c:cat>
          <c:val>
            <c:numRef>
              <c:f>Sheet1!$C$22:$H$22</c:f>
              <c:numCache>
                <c:formatCode>General</c:formatCode>
                <c:ptCount val="6"/>
                <c:pt idx="0">
                  <c:v>12</c:v>
                </c:pt>
                <c:pt idx="1">
                  <c:v>7</c:v>
                </c:pt>
                <c:pt idx="2">
                  <c:v>4</c:v>
                </c:pt>
                <c:pt idx="3">
                  <c:v>1</c:v>
                </c:pt>
                <c:pt idx="4">
                  <c:v>51</c:v>
                </c:pt>
                <c:pt idx="5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2C-4D1F-B5BA-93AF8318C5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0"/>
        <c:axId val="72885760"/>
        <c:axId val="72887296"/>
      </c:barChart>
      <c:catAx>
        <c:axId val="72885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spc="-100" baseline="0"/>
            </a:pPr>
            <a:endParaRPr lang="ja-JP"/>
          </a:p>
        </c:txPr>
        <c:crossAx val="72887296"/>
        <c:crosses val="autoZero"/>
        <c:auto val="1"/>
        <c:lblAlgn val="ctr"/>
        <c:lblOffset val="50"/>
        <c:noMultiLvlLbl val="0"/>
      </c:catAx>
      <c:valAx>
        <c:axId val="72887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ja-JP"/>
          </a:p>
        </c:txPr>
        <c:crossAx val="728857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9077353888785965"/>
          <c:y val="0.10508161518844557"/>
          <c:w val="0.22595019025608262"/>
          <c:h val="0.14397685891089412"/>
        </c:manualLayout>
      </c:layout>
      <c:overlay val="1"/>
      <c:txPr>
        <a:bodyPr/>
        <a:lstStyle/>
        <a:p>
          <a:pPr>
            <a:defRPr sz="10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200" spc="0" baseline="0">
          <a:latin typeface="Meiryo UI" pitchFamily="50" charset="-128"/>
          <a:ea typeface="Meiryo UI" pitchFamily="50" charset="-128"/>
        </a:defRPr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84871" cy="500935"/>
          </a:xfrm>
          <a:prstGeom prst="rect">
            <a:avLst/>
          </a:prstGeom>
        </p:spPr>
        <p:txBody>
          <a:bodyPr vert="horz" lIns="96583" tIns="48291" rIns="96583" bIns="48291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700" y="2"/>
            <a:ext cx="2984871" cy="500935"/>
          </a:xfrm>
          <a:prstGeom prst="rect">
            <a:avLst/>
          </a:prstGeom>
        </p:spPr>
        <p:txBody>
          <a:bodyPr vert="horz" lIns="96583" tIns="48291" rIns="96583" bIns="48291" rtlCol="0"/>
          <a:lstStyle>
            <a:lvl1pPr algn="r">
              <a:defRPr sz="1300"/>
            </a:lvl1pPr>
          </a:lstStyle>
          <a:p>
            <a:fld id="{CFD17290-92DA-46D1-B43D-2C446724B5B8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750888"/>
            <a:ext cx="26019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3" tIns="48291" rIns="96583" bIns="482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758890"/>
            <a:ext cx="5510530" cy="4508420"/>
          </a:xfrm>
          <a:prstGeom prst="rect">
            <a:avLst/>
          </a:prstGeom>
        </p:spPr>
        <p:txBody>
          <a:bodyPr vert="horz" lIns="96583" tIns="48291" rIns="96583" bIns="4829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516040"/>
            <a:ext cx="2984871" cy="500935"/>
          </a:xfrm>
          <a:prstGeom prst="rect">
            <a:avLst/>
          </a:prstGeom>
        </p:spPr>
        <p:txBody>
          <a:bodyPr vert="horz" lIns="96583" tIns="48291" rIns="96583" bIns="48291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700" y="9516040"/>
            <a:ext cx="2984871" cy="500935"/>
          </a:xfrm>
          <a:prstGeom prst="rect">
            <a:avLst/>
          </a:prstGeom>
        </p:spPr>
        <p:txBody>
          <a:bodyPr vert="horz" lIns="96583" tIns="48291" rIns="96583" bIns="48291" rtlCol="0" anchor="b"/>
          <a:lstStyle>
            <a:lvl1pPr algn="r">
              <a:defRPr sz="1300"/>
            </a:lvl1pPr>
          </a:lstStyle>
          <a:p>
            <a:fld id="{D5C23F8A-086B-4E34-BC4B-8475C61A9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898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23F8A-086B-4E34-BC4B-8475C61A916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346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191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163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736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86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74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330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27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413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234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14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710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02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ボックス 3"/>
          <p:cNvSpPr txBox="1"/>
          <p:nvPr/>
        </p:nvSpPr>
        <p:spPr>
          <a:xfrm>
            <a:off x="262312" y="7302198"/>
            <a:ext cx="2393503" cy="135155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00"/>
              </a:lnSpc>
            </a:pPr>
            <a:r>
              <a:rPr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●刑法犯発生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状況 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            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  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273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 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(+46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件）</a:t>
            </a:r>
            <a:endParaRPr kumimoji="1"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●交通事故（人身事故）発生</a:t>
            </a: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状況</a:t>
            </a:r>
            <a:endParaRPr kumimoji="1" lang="en-US" altLang="ja-JP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・発生件数  　</a:t>
            </a: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224</a:t>
            </a:r>
            <a:r>
              <a:rPr kumimoji="1" lang="ja-JP" altLang="en-US" baseline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 </a:t>
            </a:r>
            <a:r>
              <a:rPr kumimoji="1" lang="en-US" altLang="ja-JP" baseline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(+34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件）</a:t>
            </a:r>
            <a:endParaRPr kumimoji="1" lang="en-US" altLang="ja-JP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・死者数           </a:t>
            </a: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 </a:t>
            </a: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(+1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endParaRPr kumimoji="1" lang="en-US" altLang="ja-JP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・負傷者数    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283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 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(+44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名）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　）は</a:t>
            </a: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前年同月比</a:t>
            </a: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を示す。</a:t>
            </a:r>
          </a:p>
        </p:txBody>
      </p:sp>
      <p:cxnSp>
        <p:nvCxnSpPr>
          <p:cNvPr id="19" name="直線コネクタ 18"/>
          <p:cNvCxnSpPr/>
          <p:nvPr/>
        </p:nvCxnSpPr>
        <p:spPr>
          <a:xfrm>
            <a:off x="350630" y="920552"/>
            <a:ext cx="6192542" cy="0"/>
          </a:xfrm>
          <a:prstGeom prst="line">
            <a:avLst/>
          </a:prstGeom>
          <a:ln w="508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対角する 2 つの角を丸めた四角形 24"/>
          <p:cNvSpPr/>
          <p:nvPr/>
        </p:nvSpPr>
        <p:spPr>
          <a:xfrm>
            <a:off x="406899" y="9201472"/>
            <a:ext cx="6080004" cy="576064"/>
          </a:xfrm>
          <a:prstGeom prst="round2DiagRect">
            <a:avLst/>
          </a:prstGeom>
          <a:solidFill>
            <a:srgbClr val="FF9933">
              <a:alpha val="5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小郡警察署</a:t>
            </a: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℡</a:t>
            </a:r>
            <a:r>
              <a:rPr lang="ja-JP" altLang="en-US" sz="16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０９４２－７３－０１１０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☆　小郡警察署ホームページに各種情報を掲載中！　　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『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小郡警察署　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』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で検索を！　☆</a:t>
            </a:r>
          </a:p>
        </p:txBody>
      </p:sp>
      <p:sp>
        <p:nvSpPr>
          <p:cNvPr id="1025" name="テキスト ボックス 1024"/>
          <p:cNvSpPr txBox="1"/>
          <p:nvPr/>
        </p:nvSpPr>
        <p:spPr>
          <a:xfrm>
            <a:off x="386498" y="6740639"/>
            <a:ext cx="4818915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管内の犯罪・交通事故の発生状況</a:t>
            </a:r>
            <a:r>
              <a:rPr kumimoji="1"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（令和５年１１月末現在）</a:t>
            </a:r>
            <a:endParaRPr kumimoji="1" lang="ja-JP" altLang="en-US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41" name="グループ化 40"/>
          <p:cNvGrpSpPr/>
          <p:nvPr/>
        </p:nvGrpSpPr>
        <p:grpSpPr>
          <a:xfrm>
            <a:off x="350630" y="200472"/>
            <a:ext cx="6192542" cy="631017"/>
            <a:chOff x="0" y="0"/>
            <a:chExt cx="4572000" cy="361950"/>
          </a:xfrm>
        </p:grpSpPr>
        <p:sp>
          <p:nvSpPr>
            <p:cNvPr id="42" name="正方形/長方形 41"/>
            <p:cNvSpPr/>
            <p:nvPr/>
          </p:nvSpPr>
          <p:spPr>
            <a:xfrm>
              <a:off x="0" y="9525"/>
              <a:ext cx="371475" cy="35242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200" b="1" cap="none" spc="0" dirty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ea"/>
                </a:rPr>
                <a:t>小</a:t>
              </a: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523875" y="9525"/>
              <a:ext cx="371475" cy="35242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200" b="1" cap="none" spc="0" dirty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ea"/>
                </a:rPr>
                <a:t>郡</a:t>
              </a:r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1028700" y="9525"/>
              <a:ext cx="371475" cy="35242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200" b="1" cap="none" spc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ea"/>
                </a:rPr>
                <a:t>警</a:t>
              </a:r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1571624" y="9525"/>
              <a:ext cx="371475" cy="35242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200" b="1" cap="none" spc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ea"/>
                </a:rPr>
                <a:t>察</a:t>
              </a:r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2066923" y="9525"/>
              <a:ext cx="371475" cy="35242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200" b="1" cap="none" spc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ea"/>
                </a:rPr>
                <a:t>署</a:t>
              </a: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2600323" y="0"/>
              <a:ext cx="371475" cy="3524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2000" b="1" cap="none" spc="0" dirty="0">
                  <a:ln w="12700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ニ</a:t>
              </a: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3124198" y="0"/>
              <a:ext cx="371475" cy="3524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2000" b="1" cap="none" spc="0">
                  <a:ln w="12700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ュ</a:t>
              </a:r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3648074" y="0"/>
              <a:ext cx="371475" cy="3524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2000" b="1" cap="none" spc="0">
                  <a:ln w="12700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ー</a:t>
              </a:r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4200525" y="0"/>
              <a:ext cx="371475" cy="3524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2000" b="1" cap="none" spc="0">
                  <a:ln w="12700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ス</a:t>
              </a:r>
            </a:p>
          </p:txBody>
        </p:sp>
      </p:grpSp>
      <p:sp>
        <p:nvSpPr>
          <p:cNvPr id="17" name="正方形/長方形 16"/>
          <p:cNvSpPr/>
          <p:nvPr/>
        </p:nvSpPr>
        <p:spPr>
          <a:xfrm>
            <a:off x="356305" y="1029320"/>
            <a:ext cx="6186867" cy="64916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r>
              <a:rPr lang="ja-JP" alt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小郡警察署、音声ガイダンス始めました</a:t>
            </a:r>
            <a:endParaRPr lang="en-US" altLang="ja-JP" sz="54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69079" y="1796770"/>
            <a:ext cx="635564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小郡警察署では、</a:t>
            </a:r>
            <a:r>
              <a:rPr lang="ja-JP" altLang="en-US" sz="12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令和５年１２月１日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から警察署に掛かってきた電話に対して</a:t>
            </a:r>
            <a:r>
              <a:rPr lang="ja-JP" altLang="en-US" sz="12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音声ガイダンスでの対応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を始めました。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kumimoji="1"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なお、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小郡警察署の各交番（三国、駅前、大刀洗）及び各駐在所（干潟、松崎、味坂）</a:t>
            </a:r>
            <a:r>
              <a:rPr kumimoji="1"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の加入電話にあっては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既に廃止</a:t>
            </a:r>
            <a:r>
              <a:rPr kumimoji="1"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となっておりますので、御用の際は小郡警察署まで連絡をお願いします。</a:t>
            </a:r>
            <a:endParaRPr kumimoji="1"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また、</a:t>
            </a:r>
            <a:r>
              <a:rPr lang="ja-JP" altLang="en-US" sz="12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緊急の事件・事故はまず１１０番通報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をお願いします。</a:t>
            </a:r>
            <a:endParaRPr kumimoji="1"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音声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ガイダンスの流れにあっては、下記のとおりですので参考にされて下さい。</a:t>
            </a:r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endParaRPr kumimoji="1" lang="ja-JP" altLang="en-US" sz="12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41869" y="4447277"/>
            <a:ext cx="6192542" cy="519927"/>
          </a:xfrm>
          <a:prstGeom prst="rect">
            <a:avLst/>
          </a:prstGeom>
          <a:solidFill>
            <a:srgbClr val="FFFF00"/>
          </a:solidFill>
        </p:spPr>
        <p:txBody>
          <a:bodyPr wrap="square" tIns="0" bIns="0" rtlCol="0" anchor="ctr" anchorCtr="1">
            <a:no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音声ガイダンスの流れ</a:t>
            </a:r>
            <a:endParaRPr lang="en-US" altLang="ja-JP" sz="16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50630" y="4981101"/>
            <a:ext cx="6192542" cy="1631216"/>
          </a:xfrm>
          <a:prstGeom prst="rect">
            <a:avLst/>
          </a:prstGeom>
          <a:noFill/>
          <a:ln w="15875">
            <a:solidFill>
              <a:srgbClr val="99CCFF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　小郡警察署に電話を掛けると「こちらは小郡警察署です」などと音声ガイダンスが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流れだす。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２　希望の番号を選択するように促される。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３　</a:t>
            </a:r>
            <a:r>
              <a:rPr lang="ja-JP" altLang="en-US" sz="12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選択肢は０から８まで設定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されているので、用件に応じて選択する。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（例）落とし物などは２、運転免許、交通事故などは３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４　</a:t>
            </a:r>
            <a:r>
              <a:rPr lang="ja-JP" altLang="en-US" sz="12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３（交通関係）を選択した際は、再度１から３を選択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するように促されるので用件　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に応じて選択する。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５　しばらくすると係員に電話が繋がるので用件を話す。</a:t>
            </a:r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22" name="Picture 2" descr="http://tgpch0091s.fukuoka.local/bizcab/BCab/app/tmp/A9204FABIZCAB/R/1/_pb/151017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8168" y="3861996"/>
            <a:ext cx="937260" cy="954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4" name="グラフ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5358748"/>
              </p:ext>
            </p:extLst>
          </p:nvPr>
        </p:nvGraphicFramePr>
        <p:xfrm>
          <a:off x="2376571" y="7158687"/>
          <a:ext cx="4248151" cy="1638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5207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373</Words>
  <Application>Microsoft Office PowerPoint</Application>
  <PresentationFormat>A4 210 x 297 mm</PresentationFormat>
  <Paragraphs>34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2022-06-30T04:35:57Z</dcterms:created>
  <dcterms:modified xsi:type="dcterms:W3CDTF">2024-03-16T03:48:13Z</dcterms:modified>
</cp:coreProperties>
</file>