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351AA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7" d="100"/>
          <a:sy n="77" d="100"/>
        </p:scale>
        <p:origin x="3156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B003S\&#23567;&#37089;&#32626;&#32207;&#21209;&#35506;&#32207;&#21209;&#20418;\&#9679;&#32207;&#21209;&#19968;&#20418;&#20316;&#26989;&#12501;&#12457;&#12523;&#12480;(&#20418;&#12501;&#12457;&#12523;&#12480;)\&#9670;&#9670;&#9670;&#26376;&#22577;&#38306;&#20418;&#65288;&#21508;&#31278;&#65404;&#65390;&#65392;&#65412;&#65398;&#65391;&#65412;&#65289;(H31.3.8&#20197;&#38477;)&#9670;&#9670;&#9670;\&#32207;&#21209;&#26376;&#22577;(&#26368;&#36895;&#32224;&#20999;&#12391;&#27598;&#26376;&#65299;&#26085;&#65289;\&#23567;&#37089;&#32626;&#12491;&#12517;&#12540;&#12473;\R5&#23567;&#37089;&#32626;&#12491;&#12517;&#12540;&#12473;\&#23567;&#37089;&#35686;&#23519;&#32626;&#12491;&#12517;&#12540;&#12473;&#65288;R5.10&#26376;&#21495;&#65289;\&#12464;&#12521;&#12501;&#12487;&#12540;&#12479;&#20837;&#21147;&#2999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[グラフデータ入力用.xlsx]Sheet1!$B$21</c:f>
              <c:strCache>
                <c:ptCount val="1"/>
                <c:pt idx="0">
                  <c:v>Ｒ４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[グラフデータ入力用.xlsx]Sheet1!$C$20:$H$20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[グラフデータ入力用.xlsx]Sheet1!$C$21:$H$21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23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65-45CF-A409-471A52945983}"/>
            </c:ext>
          </c:extLst>
        </c:ser>
        <c:ser>
          <c:idx val="1"/>
          <c:order val="1"/>
          <c:tx>
            <c:strRef>
              <c:f>[グラフデータ入力用.xlsx]Sheet1!$B$22</c:f>
              <c:strCache>
                <c:ptCount val="1"/>
                <c:pt idx="0">
                  <c:v>Ｒ５</c:v>
                </c:pt>
              </c:strCache>
            </c:strRef>
          </c:tx>
          <c:spPr>
            <a:solidFill>
              <a:srgbClr val="FB71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[グラフデータ入力用.xlsx]Sheet1!$C$20:$H$20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[グラフデータ入力用.xlsx]Sheet1!$C$22:$H$22</c:f>
              <c:numCache>
                <c:formatCode>General</c:formatCode>
                <c:ptCount val="6"/>
                <c:pt idx="0">
                  <c:v>10</c:v>
                </c:pt>
                <c:pt idx="1">
                  <c:v>5</c:v>
                </c:pt>
                <c:pt idx="2">
                  <c:v>4</c:v>
                </c:pt>
                <c:pt idx="3">
                  <c:v>0</c:v>
                </c:pt>
                <c:pt idx="4">
                  <c:v>34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65-45CF-A409-471A52945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72885760"/>
        <c:axId val="72887296"/>
      </c:barChart>
      <c:catAx>
        <c:axId val="72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spc="-100" baseline="0"/>
            </a:pPr>
            <a:endParaRPr lang="ja-JP"/>
          </a:p>
        </c:txPr>
        <c:crossAx val="72887296"/>
        <c:crosses val="autoZero"/>
        <c:auto val="1"/>
        <c:lblAlgn val="ctr"/>
        <c:lblOffset val="50"/>
        <c:noMultiLvlLbl val="0"/>
      </c:catAx>
      <c:valAx>
        <c:axId val="7288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7288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77353888785965"/>
          <c:y val="0.10508161518844557"/>
          <c:w val="0.22595019025608262"/>
          <c:h val="0.14397685891089412"/>
        </c:manualLayout>
      </c:layout>
      <c:overlay val="1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 spc="0" baseline="0">
          <a:latin typeface="Meiryo UI" pitchFamily="50" charset="-128"/>
          <a:ea typeface="Meiryo UI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r">
              <a:defRPr sz="1300"/>
            </a:lvl1pPr>
          </a:lstStyle>
          <a:p>
            <a:fld id="{CFD17290-92DA-46D1-B43D-2C446724B5B8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3" tIns="48291" rIns="96583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583" tIns="48291" rIns="96583" bIns="482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r">
              <a:defRPr sz="1300"/>
            </a:lvl1pPr>
          </a:lstStyle>
          <a:p>
            <a:fld id="{D5C23F8A-086B-4E34-BC4B-8475C61A9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9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3F8A-086B-4E34-BC4B-8475C61A91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8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3"/>
          <p:cNvSpPr txBox="1"/>
          <p:nvPr/>
        </p:nvSpPr>
        <p:spPr>
          <a:xfrm>
            <a:off x="284077" y="7541730"/>
            <a:ext cx="2393503" cy="13515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●刑法犯発生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 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203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(+52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●交通事故（人身事故）発生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・発生件数  　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157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(+11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・死者数        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(± 0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・負傷者数  　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197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  9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　）は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前年同月比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50630" y="920552"/>
            <a:ext cx="6192542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対角する 2 つの角を丸めた四角形 24"/>
          <p:cNvSpPr/>
          <p:nvPr/>
        </p:nvSpPr>
        <p:spPr>
          <a:xfrm>
            <a:off x="406899" y="9201472"/>
            <a:ext cx="6080004" cy="576064"/>
          </a:xfrm>
          <a:prstGeom prst="round2DiagRect">
            <a:avLst/>
          </a:prstGeom>
          <a:solidFill>
            <a:srgbClr val="FF9933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小郡警察署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℡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０９４２－７３－０１１０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☆　小郡警察署ホームページに各種情報を掲載中！　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小郡警察署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で検索を！　☆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50630" y="7056644"/>
            <a:ext cx="481891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管内の犯罪・交通事故の発生状況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（令和５年８月末現在）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630" y="200472"/>
            <a:ext cx="6192542" cy="631017"/>
            <a:chOff x="0" y="0"/>
            <a:chExt cx="4572000" cy="361950"/>
          </a:xfrm>
        </p:grpSpPr>
        <p:sp>
          <p:nvSpPr>
            <p:cNvPr id="42" name="正方形/長方形 41"/>
            <p:cNvSpPr/>
            <p:nvPr/>
          </p:nvSpPr>
          <p:spPr>
            <a:xfrm>
              <a:off x="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小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23875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郡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2870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警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571624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察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066923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署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600323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ニ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24198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ュ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648074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ー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00525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ス</a:t>
              </a:r>
            </a:p>
          </p:txBody>
        </p:sp>
      </p:grpSp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804993"/>
              </p:ext>
            </p:extLst>
          </p:nvPr>
        </p:nvGraphicFramePr>
        <p:xfrm>
          <a:off x="2479315" y="7409079"/>
          <a:ext cx="4248151" cy="163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671294" y="983001"/>
            <a:ext cx="5591731" cy="5211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令和５</a:t>
            </a:r>
            <a:r>
              <a:rPr lang="ja-JP" altLang="en-US" sz="5400" b="1" cap="none" spc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年</a:t>
            </a:r>
            <a:r>
              <a:rPr lang="ja-JP" alt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全国地域安全運動</a:t>
            </a:r>
            <a:endParaRPr lang="ja-JP" alt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8026" y="1491140"/>
            <a:ext cx="642615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 smtClean="0"/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１０月１１日から同月２０日までは、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全国地域安全運動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の期間です。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犯罪のない安全で安心して暮らせる地域社会を目指して、地域で防犯活動に取り組みましょう</a:t>
            </a:r>
            <a:r>
              <a:rPr kumimoji="1"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kumimoji="1"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8026" y="2129521"/>
            <a:ext cx="6195145" cy="339887"/>
          </a:xfrm>
          <a:prstGeom prst="rect">
            <a:avLst/>
          </a:prstGeom>
          <a:solidFill>
            <a:srgbClr val="3399FF"/>
          </a:solidFill>
        </p:spPr>
        <p:txBody>
          <a:bodyPr wrap="square" tIns="108000" rtlCol="0" anchor="ctr" anchorCtr="1">
            <a:spAutoFit/>
          </a:bodyPr>
          <a:lstStyle/>
          <a:p>
            <a:pPr algn="ctr"/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運動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の重点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8026" y="2470866"/>
            <a:ext cx="2277050" cy="284693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latin typeface="+mn-ea"/>
                <a:cs typeface="メイリオ" pitchFamily="50" charset="-128"/>
              </a:rPr>
              <a:t>１　子供と女性の犯罪被害防止</a:t>
            </a:r>
            <a:endParaRPr kumimoji="1" lang="en-US" altLang="ja-JP" sz="1200" dirty="0" smtClean="0">
              <a:latin typeface="+mn-ea"/>
              <a:cs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7550" y="2759745"/>
            <a:ext cx="309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出かけるときは、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誰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とどこに行くのかを保護者に伝　　　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える。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一人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で留守番のときのルールを家族で決めておく。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7550" y="3413522"/>
            <a:ext cx="30809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夜道では、</a:t>
            </a:r>
            <a:r>
              <a:rPr lang="ja-JP" altLang="en-US" sz="9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ながら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スマホをやめ、明るく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人通りの多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9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い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道を通る。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エレベーターでは、常に周囲を警戒する。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自宅が、オートロック、高層階でも安心せず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鍵を掛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ける習慣をつける。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写真や動画をＳＮＳにアップする際は背景に気を付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9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けま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しょう。撮影場所が特定されます。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一度流出した画像は回収不可能です。危険性を認識　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しましょう。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48924" y="2468864"/>
            <a:ext cx="2266548" cy="284693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latin typeface="+mn-ea"/>
                <a:cs typeface="メイリオ" pitchFamily="50" charset="-128"/>
              </a:rPr>
              <a:t>２　ニセ電話詐欺被害の防止</a:t>
            </a:r>
            <a:endParaRPr kumimoji="1" lang="en-US" altLang="ja-JP" sz="1200" dirty="0" smtClean="0">
              <a:latin typeface="+mn-ea"/>
              <a:cs typeface="メイリオ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38525" y="2754428"/>
            <a:ext cx="3173636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電子マネーカードを購入させる架空請求詐欺に注意。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親族を騙るオレオレ詐欺に注意。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役所職員などをかたった還付金詐欺に注意。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身に覚えの無い請求については無視する。　　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8525" y="3557051"/>
            <a:ext cx="3073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少しでもお金の話が出たら、電話を切り、直ぐに家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族や警察に相談する。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</a:t>
            </a:r>
            <a:r>
              <a:rPr kumimoji="1" lang="ja-JP" altLang="en-US" sz="9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まっ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太フォン（防犯機能付き電話機器）を有効活用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する。</a:t>
            </a:r>
            <a:r>
              <a:rPr kumimoji="1"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7550" y="5434125"/>
            <a:ext cx="2277050" cy="284693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200" dirty="0" smtClean="0">
                <a:latin typeface="+mn-ea"/>
                <a:cs typeface="メイリオ" pitchFamily="50" charset="-128"/>
              </a:rPr>
              <a:t>3</a:t>
            </a:r>
            <a:r>
              <a:rPr kumimoji="1" lang="ja-JP" altLang="en-US" sz="1200" dirty="0" smtClean="0">
                <a:latin typeface="+mn-ea"/>
                <a:cs typeface="メイリオ" pitchFamily="50" charset="-128"/>
              </a:rPr>
              <a:t>　防犯ボランティアの活性化</a:t>
            </a:r>
            <a:endParaRPr kumimoji="1" lang="en-US" altLang="ja-JP" sz="1200" dirty="0" smtClean="0">
              <a:latin typeface="+mn-ea"/>
              <a:cs typeface="メイリオ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0952" y="5801052"/>
            <a:ext cx="6195146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防犯アプリ「みまもっち」を活用しましょう。地域の犯罪情報や防犯ブザー機能など様々な機能があります。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公園や通学路など、子供が集まる場所に目をかけましょう。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一人である子供に目をかけましょう。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「</a:t>
            </a:r>
            <a:r>
              <a:rPr kumimoji="1" lang="ja-JP" altLang="en-US" sz="9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ながら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防犯」を始めましょう。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「通勤しながら」「散歩</a:t>
            </a:r>
            <a:r>
              <a:rPr lang="ja-JP" altLang="en-US" sz="90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しながら」無理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のない</a:t>
            </a:r>
            <a:r>
              <a:rPr lang="ja-JP" altLang="en-US" sz="90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範囲で街を見守るの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が「ながら防犯」です。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7843" y="4692471"/>
            <a:ext cx="1052730" cy="994104"/>
          </a:xfrm>
          <a:prstGeom prst="rect">
            <a:avLst/>
          </a:prstGeom>
        </p:spPr>
      </p:pic>
      <p:pic>
        <p:nvPicPr>
          <p:cNvPr id="33" name="Picture 2" descr="D:\広報課\イラスト集\その他\patrol_peop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516" y="4549611"/>
            <a:ext cx="1075010" cy="111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A4 210 x 297 mm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2023-04-28T01:56:31Z</dcterms:created>
  <dcterms:modified xsi:type="dcterms:W3CDTF">2024-03-16T03:48:02Z</dcterms:modified>
</cp:coreProperties>
</file>