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B003S\&#23567;&#37089;&#32626;&#32207;&#21209;&#35506;&#32207;&#21209;&#20418;\&#9679;&#32207;&#21209;&#19968;&#20418;&#20316;&#26989;&#12501;&#12457;&#12523;&#12480;(&#20418;&#12501;&#12457;&#12523;&#12480;)\&#9670;&#9670;&#9670;&#26376;&#22577;&#38306;&#20418;&#65288;&#21508;&#31278;&#65404;&#65390;&#65392;&#65412;&#65398;&#65391;&#65412;&#65289;(H31.3.8&#20197;&#38477;)&#9670;&#9670;&#9670;\&#32207;&#21209;&#26376;&#22577;(&#26368;&#36895;&#32224;&#20999;&#12391;&#27598;&#26376;&#65299;&#26085;&#65289;\&#23567;&#37089;&#32626;&#12491;&#12517;&#12540;&#12473;\R5&#23567;&#37089;&#32626;&#12491;&#12517;&#12540;&#12473;\&#23567;&#37089;&#35686;&#23519;&#32626;&#12491;&#12517;&#12540;&#12473;&#65288;R5.9&#26376;&#21495;&#65289;\&#12464;&#12521;&#12501;&#12487;&#12540;&#12479;&#20837;&#21147;&#299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[グラフデータ入力用.xlsx]Sheet1!$B$21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[グラフデータ入力用.xlsx]Sheet1!$C$20:$H$20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[グラフデータ入力用.xlsx]Sheet1!$C$21:$H$21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21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F-4BEA-845B-F0E420753559}"/>
            </c:ext>
          </c:extLst>
        </c:ser>
        <c:ser>
          <c:idx val="1"/>
          <c:order val="1"/>
          <c:tx>
            <c:strRef>
              <c:f>[グラフデータ入力用.xlsx]Sheet1!$B$22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[グラフデータ入力用.xlsx]Sheet1!$C$20:$H$20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[グラフデータ入力用.xlsx]Sheet1!$C$22:$H$22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27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F-4BEA-845B-F0E420753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84077" y="7541730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177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(+38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134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 7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(±   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　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165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 1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50630" y="7056644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（令和５年７月末現在）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739859"/>
              </p:ext>
            </p:extLst>
          </p:nvPr>
        </p:nvGraphicFramePr>
        <p:xfrm>
          <a:off x="2479315" y="7474110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916335" y="1253915"/>
            <a:ext cx="4878570" cy="60568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国際テロ</a:t>
            </a:r>
            <a:r>
              <a:rPr lang="ja-JP" alt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対策への協力を</a:t>
            </a:r>
            <a:endParaRPr lang="ja-JP" altLang="en-US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630" y="2174620"/>
            <a:ext cx="3533558" cy="51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国際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テロの未然防止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に向けたご協力を！</a:t>
            </a:r>
            <a:endParaRPr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0630" y="2908837"/>
            <a:ext cx="5601454" cy="83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0" dirty="0">
                <a:latin typeface="+mn-ea"/>
                <a:cs typeface="ＭＳ 明朝" panose="02020609040205080304" pitchFamily="17" charset="-128"/>
              </a:rPr>
              <a:t>福岡県警察では、皆様の安全な生活を守るため、国際テロの未然防止に向けた様々な対策を推進しています</a:t>
            </a:r>
            <a:r>
              <a:rPr lang="ja-JP" altLang="ja-JP" sz="1000" kern="0" dirty="0" smtClean="0">
                <a:latin typeface="+mn-ea"/>
                <a:cs typeface="ＭＳ 明朝" panose="02020609040205080304" pitchFamily="17" charset="-128"/>
              </a:rPr>
              <a:t>。</a:t>
            </a:r>
            <a:endParaRPr lang="en-US" altLang="ja-JP" sz="1000" kern="100" dirty="0" smtClean="0">
              <a:latin typeface="+mn-ea"/>
              <a:cs typeface="Times New Roman" panose="02020603050405020304" pitchFamily="18" charset="0"/>
            </a:endParaRPr>
          </a:p>
          <a:p>
            <a:pPr indent="133350"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dirty="0" smtClean="0">
                <a:latin typeface="+mn-ea"/>
                <a:cs typeface="ＭＳ 明朝" panose="02020609040205080304" pitchFamily="17" charset="-128"/>
              </a:rPr>
              <a:t>テロ</a:t>
            </a:r>
            <a:r>
              <a:rPr lang="ja-JP" altLang="ja-JP" sz="1000" dirty="0">
                <a:latin typeface="+mn-ea"/>
                <a:cs typeface="ＭＳ 明朝" panose="02020609040205080304" pitchFamily="17" charset="-128"/>
              </a:rPr>
              <a:t>対策は、警察による取組のみでは十分ではなく、行政機関、民間事業者、地域住民の皆様と緊密に連携して推進することが</a:t>
            </a:r>
            <a:r>
              <a:rPr lang="ja-JP" altLang="ja-JP" sz="1000" dirty="0" smtClean="0">
                <a:latin typeface="+mn-ea"/>
                <a:cs typeface="ＭＳ 明朝" panose="02020609040205080304" pitchFamily="17" charset="-128"/>
              </a:rPr>
              <a:t>望まれ</a:t>
            </a:r>
            <a:r>
              <a:rPr lang="ja-JP" altLang="en-US" sz="1000" dirty="0" smtClean="0">
                <a:latin typeface="+mn-ea"/>
                <a:cs typeface="ＭＳ 明朝" panose="02020609040205080304" pitchFamily="17" charset="-128"/>
              </a:rPr>
              <a:t>ることから、警察の取組に対するご理解とご協力をお願いします。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0630" y="3902016"/>
            <a:ext cx="4177245" cy="51092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不審者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・不審物に関する情報提供にご協力ください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！</a:t>
            </a:r>
            <a:endParaRPr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9623" y="4650533"/>
            <a:ext cx="6451993" cy="22082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72000" indent="-133200" algn="just">
              <a:lnSpc>
                <a:spcPts val="1500"/>
              </a:lnSpc>
              <a:defRPr sz="1000"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</a:rPr>
              <a:t>　　　　 テロ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</a:rPr>
              <a:t>を未然に防止するため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</a:rPr>
              <a:t>には、県民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</a:rPr>
              <a:t>の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</a:rPr>
              <a:t>皆様が不審者や不審物を発見した際の、情報提供が不可欠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</a:endParaRPr>
          </a:p>
          <a:p>
            <a:pPr marL="72000" indent="-133200" algn="just">
              <a:lnSpc>
                <a:spcPts val="1500"/>
              </a:lnSpc>
              <a:defRPr sz="1000"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</a:rPr>
              <a:t>　　　となりますので、発見した際は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</a:rPr>
              <a:t>、１１０番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</a:rPr>
              <a:t>通報をお願いします。</a:t>
            </a:r>
            <a:endParaRPr lang="en-US" altLang="ja-JP" sz="1000" dirty="0">
              <a:solidFill>
                <a:srgbClr val="000000"/>
              </a:solidFill>
              <a:latin typeface="ＭＳ Ｐゴシック"/>
            </a:endParaRPr>
          </a:p>
          <a:p>
            <a:pPr marL="72000" indent="-133200" algn="just">
              <a:lnSpc>
                <a:spcPts val="1500"/>
              </a:lnSpc>
            </a:pPr>
            <a:r>
              <a:rPr lang="ja-JP" altLang="en-US" sz="1000" dirty="0" smtClean="0"/>
              <a:t>　　　 　　○　不審者の着眼点例</a:t>
            </a:r>
            <a:endParaRPr lang="en-US" altLang="ja-JP" sz="1000" dirty="0" smtClean="0"/>
          </a:p>
          <a:p>
            <a:pPr indent="-133200">
              <a:lnSpc>
                <a:spcPts val="1500"/>
              </a:lnSpc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　  　　</a:t>
            </a:r>
            <a:r>
              <a:rPr lang="ja-JP" altLang="ja-JP" sz="1000" dirty="0" smtClean="0"/>
              <a:t>・</a:t>
            </a:r>
            <a:r>
              <a:rPr lang="ja-JP" altLang="ja-JP" sz="1000" dirty="0"/>
              <a:t>　カメラやビデオによる周辺の撮影・録音</a:t>
            </a:r>
          </a:p>
          <a:p>
            <a:pPr indent="-133200">
              <a:lnSpc>
                <a:spcPts val="1500"/>
              </a:lnSpc>
            </a:pPr>
            <a:r>
              <a:rPr lang="ja-JP" altLang="en-US" sz="1000" dirty="0" smtClean="0"/>
              <a:t>　　　     　　</a:t>
            </a:r>
            <a:r>
              <a:rPr lang="ja-JP" altLang="ja-JP" sz="1000" dirty="0" smtClean="0"/>
              <a:t>・</a:t>
            </a:r>
            <a:r>
              <a:rPr lang="ja-JP" altLang="ja-JP" sz="1000" dirty="0"/>
              <a:t>　メモや図面の作成、地図への書込み</a:t>
            </a:r>
          </a:p>
          <a:p>
            <a:pPr indent="-133200">
              <a:lnSpc>
                <a:spcPts val="1500"/>
              </a:lnSpc>
            </a:pPr>
            <a:r>
              <a:rPr lang="ja-JP" altLang="ja-JP" sz="1000" dirty="0"/>
              <a:t>　　</a:t>
            </a:r>
            <a:r>
              <a:rPr lang="ja-JP" altLang="en-US" sz="1000" dirty="0" smtClean="0"/>
              <a:t>　     　　</a:t>
            </a:r>
            <a:r>
              <a:rPr lang="ja-JP" altLang="ja-JP" sz="1000" dirty="0" smtClean="0"/>
              <a:t>・</a:t>
            </a:r>
            <a:r>
              <a:rPr lang="ja-JP" altLang="ja-JP" sz="1000" dirty="0"/>
              <a:t>　乗車状態で長時間駐車、レンタカーでの周辺徘徊</a:t>
            </a:r>
          </a:p>
          <a:p>
            <a:pPr indent="-133200">
              <a:lnSpc>
                <a:spcPts val="1500"/>
              </a:lnSpc>
            </a:pPr>
            <a:r>
              <a:rPr lang="ja-JP" altLang="en-US" sz="1000" dirty="0" smtClean="0"/>
              <a:t>　　　     　　</a:t>
            </a:r>
            <a:r>
              <a:rPr lang="ja-JP" altLang="ja-JP" sz="1000" dirty="0" smtClean="0"/>
              <a:t>・</a:t>
            </a:r>
            <a:r>
              <a:rPr lang="ja-JP" altLang="ja-JP" sz="1000" dirty="0"/>
              <a:t>　短時間（期間）で同一場所の繰り返し通過</a:t>
            </a:r>
          </a:p>
          <a:p>
            <a:pPr indent="-133200">
              <a:lnSpc>
                <a:spcPts val="1500"/>
              </a:lnSpc>
            </a:pPr>
            <a:r>
              <a:rPr lang="ja-JP" altLang="en-US" sz="1000" dirty="0" smtClean="0"/>
              <a:t>　　　     　　</a:t>
            </a:r>
            <a:r>
              <a:rPr lang="ja-JP" altLang="ja-JP" sz="1000" dirty="0" smtClean="0"/>
              <a:t>・</a:t>
            </a:r>
            <a:r>
              <a:rPr lang="ja-JP" altLang="ja-JP" sz="1000" dirty="0"/>
              <a:t>　薬品やガソリン等の臭いがする荷物を所持　　　　　　</a:t>
            </a:r>
            <a:r>
              <a:rPr lang="ja-JP" altLang="ja-JP" sz="1000" dirty="0" smtClean="0"/>
              <a:t>等</a:t>
            </a:r>
            <a:endParaRPr lang="en-US" altLang="ja-JP" sz="1000" dirty="0" smtClean="0"/>
          </a:p>
          <a:p>
            <a:pPr indent="-133200">
              <a:lnSpc>
                <a:spcPts val="1500"/>
              </a:lnSpc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　 　○　不審物発見時の措置</a:t>
            </a:r>
            <a:endParaRPr lang="en-US" altLang="ja-JP" sz="1000" dirty="0" smtClean="0"/>
          </a:p>
          <a:p>
            <a:pPr indent="-133200">
              <a:lnSpc>
                <a:spcPts val="1500"/>
              </a:lnSpc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ja-JP" altLang="en-US" sz="1000" dirty="0"/>
              <a:t>　 </a:t>
            </a:r>
            <a:r>
              <a:rPr lang="ja-JP" altLang="en-US" sz="1000" dirty="0" smtClean="0"/>
              <a:t>　　　 駅、</a:t>
            </a:r>
            <a:r>
              <a:rPr lang="ja-JP" altLang="en-US" sz="1000" dirty="0"/>
              <a:t>空港など</a:t>
            </a:r>
            <a:r>
              <a:rPr lang="ja-JP" altLang="en-US" sz="1000" dirty="0" smtClean="0"/>
              <a:t>、多数の人が集まる場所で不審物を発見したときは、触れることなく施設管理者へ</a:t>
            </a:r>
            <a:endParaRPr lang="en-US" altLang="ja-JP" sz="1000" dirty="0" smtClean="0"/>
          </a:p>
          <a:p>
            <a:pPr indent="-133200">
              <a:lnSpc>
                <a:spcPts val="1500"/>
              </a:lnSpc>
            </a:pPr>
            <a:r>
              <a:rPr lang="en-US" altLang="ja-JP" sz="1000" dirty="0"/>
              <a:t> </a:t>
            </a:r>
            <a:r>
              <a:rPr lang="en-US" altLang="ja-JP" sz="1000" dirty="0" smtClean="0"/>
              <a:t>          </a:t>
            </a:r>
            <a:r>
              <a:rPr lang="ja-JP" altLang="en-US" sz="1000" dirty="0" smtClean="0"/>
              <a:t>　　 の連 絡や警察への通報へのご協力をお願いします。</a:t>
            </a:r>
            <a:endParaRPr lang="en-US" altLang="ja-JP" sz="1000" dirty="0">
              <a:solidFill>
                <a:srgbClr val="000000"/>
              </a:solidFill>
              <a:latin typeface="ＭＳ Ｐゴシック"/>
            </a:endParaRPr>
          </a:p>
        </p:txBody>
      </p:sp>
      <p:pic>
        <p:nvPicPr>
          <p:cNvPr id="34" name="Picture 3" descr="E:\不審者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418" y="5179621"/>
            <a:ext cx="1006343" cy="122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E:\不審物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98" y="5168960"/>
            <a:ext cx="850291" cy="91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2023-04-28T01:56:31Z</dcterms:created>
  <dcterms:modified xsi:type="dcterms:W3CDTF">2024-03-16T03:47:58Z</dcterms:modified>
</cp:coreProperties>
</file>