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33"/>
    <a:srgbClr val="351AA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77" d="100"/>
          <a:sy n="77" d="100"/>
        </p:scale>
        <p:origin x="3156" y="9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Sheet1!$B$21</c:f>
              <c:strCache>
                <c:ptCount val="1"/>
                <c:pt idx="0">
                  <c:v>Ｒ４</c:v>
                </c:pt>
              </c:strCache>
            </c:strRef>
          </c:tx>
          <c:spPr>
            <a:solidFill>
              <a:schemeClr val="accent1"/>
            </a:solidFill>
          </c:spPr>
          <c:invertIfNegative val="0"/>
          <c:dLbls>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Sheet1!$C$20:$H$20</c:f>
              <c:strCache>
                <c:ptCount val="6"/>
                <c:pt idx="0">
                  <c:v>空き巣</c:v>
                </c:pt>
                <c:pt idx="1">
                  <c:v>車上ねらい</c:v>
                </c:pt>
                <c:pt idx="2">
                  <c:v>部品ねらい</c:v>
                </c:pt>
                <c:pt idx="3">
                  <c:v>オートバイ盗</c:v>
                </c:pt>
                <c:pt idx="4">
                  <c:v>自転車盗</c:v>
                </c:pt>
                <c:pt idx="5">
                  <c:v>万引き</c:v>
                </c:pt>
              </c:strCache>
            </c:strRef>
          </c:cat>
          <c:val>
            <c:numRef>
              <c:f>Sheet1!$C$21:$H$21</c:f>
              <c:numCache>
                <c:formatCode>General</c:formatCode>
                <c:ptCount val="6"/>
                <c:pt idx="0">
                  <c:v>0</c:v>
                </c:pt>
                <c:pt idx="1">
                  <c:v>3</c:v>
                </c:pt>
                <c:pt idx="2">
                  <c:v>1</c:v>
                </c:pt>
                <c:pt idx="3">
                  <c:v>2</c:v>
                </c:pt>
                <c:pt idx="4">
                  <c:v>13</c:v>
                </c:pt>
                <c:pt idx="5">
                  <c:v>11</c:v>
                </c:pt>
              </c:numCache>
            </c:numRef>
          </c:val>
          <c:extLst>
            <c:ext xmlns:c16="http://schemas.microsoft.com/office/drawing/2014/chart" uri="{C3380CC4-5D6E-409C-BE32-E72D297353CC}">
              <c16:uniqueId val="{00000000-24D6-429D-A42B-BE53D5A06412}"/>
            </c:ext>
          </c:extLst>
        </c:ser>
        <c:ser>
          <c:idx val="1"/>
          <c:order val="1"/>
          <c:tx>
            <c:strRef>
              <c:f>Sheet1!$B$22</c:f>
              <c:strCache>
                <c:ptCount val="1"/>
                <c:pt idx="0">
                  <c:v>Ｒ５</c:v>
                </c:pt>
              </c:strCache>
            </c:strRef>
          </c:tx>
          <c:spPr>
            <a:solidFill>
              <a:srgbClr val="FB7133"/>
            </a:solidFill>
          </c:spPr>
          <c:invertIfNegative val="0"/>
          <c:dLbls>
            <c:spPr>
              <a:noFill/>
              <a:ln>
                <a:noFill/>
              </a:ln>
              <a:effectLst/>
            </c:spPr>
            <c:txPr>
              <a:bodyPr/>
              <a:lstStyle/>
              <a:p>
                <a:pPr>
                  <a:defRPr sz="10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Sheet1!$C$20:$H$20</c:f>
              <c:strCache>
                <c:ptCount val="6"/>
                <c:pt idx="0">
                  <c:v>空き巣</c:v>
                </c:pt>
                <c:pt idx="1">
                  <c:v>車上ねらい</c:v>
                </c:pt>
                <c:pt idx="2">
                  <c:v>部品ねらい</c:v>
                </c:pt>
                <c:pt idx="3">
                  <c:v>オートバイ盗</c:v>
                </c:pt>
                <c:pt idx="4">
                  <c:v>自転車盗</c:v>
                </c:pt>
                <c:pt idx="5">
                  <c:v>万引き</c:v>
                </c:pt>
              </c:strCache>
            </c:strRef>
          </c:cat>
          <c:val>
            <c:numRef>
              <c:f>Sheet1!$C$22:$H$22</c:f>
              <c:numCache>
                <c:formatCode>General</c:formatCode>
                <c:ptCount val="6"/>
                <c:pt idx="0">
                  <c:v>9</c:v>
                </c:pt>
                <c:pt idx="1">
                  <c:v>2</c:v>
                </c:pt>
                <c:pt idx="2">
                  <c:v>3</c:v>
                </c:pt>
                <c:pt idx="3">
                  <c:v>0</c:v>
                </c:pt>
                <c:pt idx="4">
                  <c:v>20</c:v>
                </c:pt>
                <c:pt idx="5">
                  <c:v>17</c:v>
                </c:pt>
              </c:numCache>
            </c:numRef>
          </c:val>
          <c:extLst>
            <c:ext xmlns:c16="http://schemas.microsoft.com/office/drawing/2014/chart" uri="{C3380CC4-5D6E-409C-BE32-E72D297353CC}">
              <c16:uniqueId val="{00000001-24D6-429D-A42B-BE53D5A06412}"/>
            </c:ext>
          </c:extLst>
        </c:ser>
        <c:dLbls>
          <c:showLegendKey val="0"/>
          <c:showVal val="0"/>
          <c:showCatName val="0"/>
          <c:showSerName val="0"/>
          <c:showPercent val="0"/>
          <c:showBubbleSize val="0"/>
        </c:dLbls>
        <c:gapWidth val="180"/>
        <c:axId val="72885760"/>
        <c:axId val="72887296"/>
      </c:barChart>
      <c:catAx>
        <c:axId val="72885760"/>
        <c:scaling>
          <c:orientation val="minMax"/>
        </c:scaling>
        <c:delete val="0"/>
        <c:axPos val="b"/>
        <c:numFmt formatCode="General" sourceLinked="0"/>
        <c:majorTickMark val="out"/>
        <c:minorTickMark val="none"/>
        <c:tickLblPos val="nextTo"/>
        <c:txPr>
          <a:bodyPr/>
          <a:lstStyle/>
          <a:p>
            <a:pPr>
              <a:defRPr sz="1000" spc="-100" baseline="0"/>
            </a:pPr>
            <a:endParaRPr lang="ja-JP"/>
          </a:p>
        </c:txPr>
        <c:crossAx val="72887296"/>
        <c:crosses val="autoZero"/>
        <c:auto val="1"/>
        <c:lblAlgn val="ctr"/>
        <c:lblOffset val="50"/>
        <c:noMultiLvlLbl val="0"/>
      </c:catAx>
      <c:valAx>
        <c:axId val="72887296"/>
        <c:scaling>
          <c:orientation val="minMax"/>
        </c:scaling>
        <c:delete val="0"/>
        <c:axPos val="l"/>
        <c:majorGridlines/>
        <c:numFmt formatCode="General" sourceLinked="1"/>
        <c:majorTickMark val="out"/>
        <c:minorTickMark val="none"/>
        <c:tickLblPos val="nextTo"/>
        <c:txPr>
          <a:bodyPr/>
          <a:lstStyle/>
          <a:p>
            <a:pPr>
              <a:defRPr sz="1000"/>
            </a:pPr>
            <a:endParaRPr lang="ja-JP"/>
          </a:p>
        </c:txPr>
        <c:crossAx val="72885760"/>
        <c:crosses val="autoZero"/>
        <c:crossBetween val="between"/>
      </c:valAx>
    </c:plotArea>
    <c:legend>
      <c:legendPos val="t"/>
      <c:layout>
        <c:manualLayout>
          <c:xMode val="edge"/>
          <c:yMode val="edge"/>
          <c:x val="0.39077353888785965"/>
          <c:y val="0.10508161518844557"/>
          <c:w val="0.22595019025608262"/>
          <c:h val="0.14397685891089412"/>
        </c:manualLayout>
      </c:layout>
      <c:overlay val="1"/>
      <c:txPr>
        <a:bodyPr/>
        <a:lstStyle/>
        <a:p>
          <a:pPr>
            <a:defRPr sz="1000"/>
          </a:pPr>
          <a:endParaRPr lang="ja-JP"/>
        </a:p>
      </c:txPr>
    </c:legend>
    <c:plotVisOnly val="1"/>
    <c:dispBlanksAs val="gap"/>
    <c:showDLblsOverMax val="0"/>
  </c:chart>
  <c:txPr>
    <a:bodyPr/>
    <a:lstStyle/>
    <a:p>
      <a:pPr>
        <a:defRPr sz="1200" spc="0" baseline="0">
          <a:latin typeface="Meiryo UI" pitchFamily="50" charset="-128"/>
          <a:ea typeface="Meiryo UI"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84871" cy="500935"/>
          </a:xfrm>
          <a:prstGeom prst="rect">
            <a:avLst/>
          </a:prstGeom>
        </p:spPr>
        <p:txBody>
          <a:bodyPr vert="horz" lIns="96583" tIns="48291" rIns="96583" bIns="48291"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700" y="2"/>
            <a:ext cx="2984871" cy="500935"/>
          </a:xfrm>
          <a:prstGeom prst="rect">
            <a:avLst/>
          </a:prstGeom>
        </p:spPr>
        <p:txBody>
          <a:bodyPr vert="horz" lIns="96583" tIns="48291" rIns="96583" bIns="48291" rtlCol="0"/>
          <a:lstStyle>
            <a:lvl1pPr algn="r">
              <a:defRPr sz="1300"/>
            </a:lvl1pPr>
          </a:lstStyle>
          <a:p>
            <a:fld id="{CFD17290-92DA-46D1-B43D-2C446724B5B8}" type="datetimeFigureOut">
              <a:rPr kumimoji="1" lang="ja-JP" altLang="en-US" smtClean="0"/>
              <a:t>2023/7/28</a:t>
            </a:fld>
            <a:endParaRPr kumimoji="1" lang="ja-JP" altLang="en-US"/>
          </a:p>
        </p:txBody>
      </p:sp>
      <p:sp>
        <p:nvSpPr>
          <p:cNvPr id="4" name="スライド イメージ プレースホルダー 3"/>
          <p:cNvSpPr>
            <a:spLocks noGrp="1" noRot="1" noChangeAspect="1"/>
          </p:cNvSpPr>
          <p:nvPr>
            <p:ph type="sldImg" idx="2"/>
          </p:nvPr>
        </p:nvSpPr>
        <p:spPr>
          <a:xfrm>
            <a:off x="2143125" y="750888"/>
            <a:ext cx="2601913" cy="3757612"/>
          </a:xfrm>
          <a:prstGeom prst="rect">
            <a:avLst/>
          </a:prstGeom>
          <a:noFill/>
          <a:ln w="12700">
            <a:solidFill>
              <a:prstClr val="black"/>
            </a:solidFill>
          </a:ln>
        </p:spPr>
        <p:txBody>
          <a:bodyPr vert="horz" lIns="96583" tIns="48291" rIns="96583" bIns="48291"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0"/>
          </a:xfrm>
          <a:prstGeom prst="rect">
            <a:avLst/>
          </a:prstGeom>
        </p:spPr>
        <p:txBody>
          <a:bodyPr vert="horz" lIns="96583" tIns="48291" rIns="96583" bIns="482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6040"/>
            <a:ext cx="2984871" cy="500935"/>
          </a:xfrm>
          <a:prstGeom prst="rect">
            <a:avLst/>
          </a:prstGeom>
        </p:spPr>
        <p:txBody>
          <a:bodyPr vert="horz" lIns="96583" tIns="48291" rIns="96583" bIns="4829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700" y="9516040"/>
            <a:ext cx="2984871" cy="500935"/>
          </a:xfrm>
          <a:prstGeom prst="rect">
            <a:avLst/>
          </a:prstGeom>
        </p:spPr>
        <p:txBody>
          <a:bodyPr vert="horz" lIns="96583" tIns="48291" rIns="96583" bIns="48291" rtlCol="0" anchor="b"/>
          <a:lstStyle>
            <a:lvl1pPr algn="r">
              <a:defRPr sz="1300"/>
            </a:lvl1pPr>
          </a:lstStyle>
          <a:p>
            <a:fld id="{D5C23F8A-086B-4E34-BC4B-8475C61A916C}" type="slidenum">
              <a:rPr kumimoji="1" lang="ja-JP" altLang="en-US" smtClean="0"/>
              <a:t>‹#›</a:t>
            </a:fld>
            <a:endParaRPr kumimoji="1" lang="ja-JP" altLang="en-US"/>
          </a:p>
        </p:txBody>
      </p:sp>
    </p:spTree>
    <p:extLst>
      <p:ext uri="{BB962C8B-B14F-4D97-AF65-F5344CB8AC3E}">
        <p14:creationId xmlns:p14="http://schemas.microsoft.com/office/powerpoint/2010/main" val="2144898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C23F8A-086B-4E34-BC4B-8475C61A916C}" type="slidenum">
              <a:rPr kumimoji="1" lang="ja-JP" altLang="en-US" smtClean="0"/>
              <a:t>1</a:t>
            </a:fld>
            <a:endParaRPr kumimoji="1" lang="ja-JP" altLang="en-US"/>
          </a:p>
        </p:txBody>
      </p:sp>
    </p:spTree>
    <p:extLst>
      <p:ext uri="{BB962C8B-B14F-4D97-AF65-F5344CB8AC3E}">
        <p14:creationId xmlns:p14="http://schemas.microsoft.com/office/powerpoint/2010/main" val="373934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4119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57316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6217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9286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8247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3343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0027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125141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9722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7414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247271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170027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3"/>
          <p:cNvSpPr txBox="1"/>
          <p:nvPr/>
        </p:nvSpPr>
        <p:spPr>
          <a:xfrm>
            <a:off x="262312" y="7302198"/>
            <a:ext cx="2393503" cy="13515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lang="ja-JP" altLang="en-US" dirty="0">
                <a:latin typeface="Meiryo UI" pitchFamily="50" charset="-128"/>
                <a:ea typeface="Meiryo UI" pitchFamily="50" charset="-128"/>
                <a:cs typeface="Meiryo UI" pitchFamily="50" charset="-128"/>
              </a:rPr>
              <a:t>●刑法犯発生</a:t>
            </a:r>
            <a:r>
              <a:rPr lang="ja-JP" altLang="en-US" dirty="0" smtClean="0">
                <a:latin typeface="Meiryo UI" pitchFamily="50" charset="-128"/>
                <a:ea typeface="Meiryo UI" pitchFamily="50" charset="-128"/>
                <a:cs typeface="Meiryo UI" pitchFamily="50" charset="-128"/>
              </a:rPr>
              <a:t>状況 </a:t>
            </a:r>
            <a:endParaRPr lang="en-US" altLang="ja-JP" dirty="0" smtClean="0">
              <a:latin typeface="Meiryo UI" pitchFamily="50" charset="-128"/>
              <a:ea typeface="Meiryo UI" pitchFamily="50" charset="-128"/>
              <a:cs typeface="Meiryo UI" pitchFamily="50" charset="-128"/>
            </a:endParaRPr>
          </a:p>
          <a:p>
            <a:pPr>
              <a:lnSpc>
                <a:spcPts val="16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128</a:t>
            </a:r>
            <a:r>
              <a:rPr lang="ja-JP" altLang="en-US" dirty="0" smtClean="0">
                <a:latin typeface="Meiryo UI" pitchFamily="50" charset="-128"/>
                <a:ea typeface="Meiryo UI" pitchFamily="50" charset="-128"/>
                <a:cs typeface="Meiryo UI" pitchFamily="50" charset="-128"/>
              </a:rPr>
              <a:t>件 </a:t>
            </a:r>
            <a:r>
              <a:rPr lang="en-US" altLang="ja-JP" dirty="0" smtClean="0">
                <a:latin typeface="Meiryo UI" pitchFamily="50" charset="-128"/>
                <a:ea typeface="Meiryo UI" pitchFamily="50" charset="-128"/>
                <a:cs typeface="Meiryo UI" pitchFamily="50" charset="-128"/>
              </a:rPr>
              <a:t>(+24</a:t>
            </a:r>
            <a:r>
              <a:rPr lang="ja-JP" altLang="en-US" dirty="0" smtClean="0">
                <a:latin typeface="Meiryo UI" pitchFamily="50" charset="-128"/>
                <a:ea typeface="Meiryo UI" pitchFamily="50" charset="-128"/>
                <a:cs typeface="Meiryo UI" pitchFamily="50" charset="-128"/>
              </a:rPr>
              <a:t>件）</a:t>
            </a:r>
            <a:endParaRPr kumimoji="1" lang="en-US" altLang="ja-JP" dirty="0" smtClean="0">
              <a:latin typeface="Meiryo UI" pitchFamily="50" charset="-128"/>
              <a:ea typeface="Meiryo UI" pitchFamily="50" charset="-128"/>
              <a:cs typeface="Meiryo UI" pitchFamily="50" charset="-128"/>
            </a:endParaRPr>
          </a:p>
          <a:p>
            <a:pPr>
              <a:lnSpc>
                <a:spcPts val="1600"/>
              </a:lnSpc>
            </a:pPr>
            <a:r>
              <a:rPr kumimoji="1" lang="ja-JP" altLang="en-US" dirty="0" smtClean="0">
                <a:latin typeface="Meiryo UI" pitchFamily="50" charset="-128"/>
                <a:ea typeface="Meiryo UI" pitchFamily="50" charset="-128"/>
                <a:cs typeface="Meiryo UI" pitchFamily="50" charset="-128"/>
              </a:rPr>
              <a:t>●交通事故（人身事故）発生</a:t>
            </a:r>
            <a:r>
              <a:rPr kumimoji="1" lang="ja-JP" altLang="en-US" dirty="0">
                <a:latin typeface="Meiryo UI" pitchFamily="50" charset="-128"/>
                <a:ea typeface="Meiryo UI" pitchFamily="50" charset="-128"/>
                <a:cs typeface="Meiryo UI" pitchFamily="50" charset="-128"/>
              </a:rPr>
              <a:t>状況</a:t>
            </a:r>
            <a:endParaRPr kumimoji="1" lang="en-US" altLang="ja-JP" dirty="0">
              <a:latin typeface="Meiryo UI" pitchFamily="50" charset="-128"/>
              <a:ea typeface="Meiryo UI" pitchFamily="50" charset="-128"/>
              <a:cs typeface="Meiryo UI" pitchFamily="50" charset="-128"/>
            </a:endParaRPr>
          </a:p>
          <a:p>
            <a:pPr>
              <a:lnSpc>
                <a:spcPts val="16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・発生件数  　 </a:t>
            </a:r>
            <a:r>
              <a:rPr kumimoji="1" lang="en-US" altLang="ja-JP" dirty="0" smtClean="0">
                <a:latin typeface="Meiryo UI" pitchFamily="50" charset="-128"/>
                <a:ea typeface="Meiryo UI" pitchFamily="50" charset="-128"/>
                <a:cs typeface="Meiryo UI" pitchFamily="50" charset="-128"/>
              </a:rPr>
              <a:t>95</a:t>
            </a:r>
            <a:r>
              <a:rPr kumimoji="1" lang="ja-JP" altLang="en-US" baseline="0" dirty="0" smtClean="0">
                <a:latin typeface="Meiryo UI" pitchFamily="50" charset="-128"/>
                <a:ea typeface="Meiryo UI" pitchFamily="50" charset="-128"/>
                <a:cs typeface="Meiryo UI" pitchFamily="50" charset="-128"/>
              </a:rPr>
              <a:t>件 </a:t>
            </a:r>
            <a:r>
              <a:rPr kumimoji="1" lang="en-US" altLang="ja-JP" baseline="0" dirty="0" smtClean="0">
                <a:latin typeface="Meiryo UI" pitchFamily="50" charset="-128"/>
                <a:ea typeface="Meiryo UI" pitchFamily="50" charset="-128"/>
                <a:cs typeface="Meiryo UI" pitchFamily="50" charset="-128"/>
              </a:rPr>
              <a:t>(+ 11</a:t>
            </a:r>
            <a:r>
              <a:rPr kumimoji="1" lang="ja-JP" altLang="en-US" dirty="0" smtClean="0">
                <a:latin typeface="Meiryo UI" pitchFamily="50" charset="-128"/>
                <a:ea typeface="Meiryo UI" pitchFamily="50" charset="-128"/>
                <a:cs typeface="Meiryo UI" pitchFamily="50" charset="-128"/>
              </a:rPr>
              <a:t>件</a:t>
            </a:r>
            <a:r>
              <a:rPr kumimoji="1" lang="ja-JP" altLang="en-US" dirty="0">
                <a:latin typeface="Meiryo UI" pitchFamily="50" charset="-128"/>
                <a:ea typeface="Meiryo UI" pitchFamily="50" charset="-128"/>
                <a:cs typeface="Meiryo UI" pitchFamily="50" charset="-128"/>
              </a:rPr>
              <a:t>）</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・死者数          </a:t>
            </a:r>
            <a:r>
              <a:rPr kumimoji="1" lang="en-US" altLang="ja-JP" dirty="0" smtClean="0">
                <a:latin typeface="Meiryo UI" pitchFamily="50" charset="-128"/>
                <a:ea typeface="Meiryo UI" pitchFamily="50" charset="-128"/>
                <a:cs typeface="Meiryo UI" pitchFamily="50" charset="-128"/>
              </a:rPr>
              <a:t>1</a:t>
            </a:r>
            <a:r>
              <a:rPr kumimoji="1" lang="ja-JP" altLang="en-US" dirty="0" smtClean="0">
                <a:latin typeface="Meiryo UI" pitchFamily="50" charset="-128"/>
                <a:ea typeface="Meiryo UI" pitchFamily="50" charset="-128"/>
                <a:cs typeface="Meiryo UI" pitchFamily="50" charset="-128"/>
              </a:rPr>
              <a:t>名 </a:t>
            </a:r>
            <a:r>
              <a:rPr kumimoji="1" lang="en-US" altLang="ja-JP" dirty="0" smtClean="0">
                <a:latin typeface="Meiryo UI" pitchFamily="50" charset="-128"/>
                <a:ea typeface="Meiryo UI" pitchFamily="50" charset="-128"/>
                <a:cs typeface="Meiryo UI" pitchFamily="50" charset="-128"/>
              </a:rPr>
              <a:t>(±  0</a:t>
            </a:r>
            <a:r>
              <a:rPr kumimoji="1" lang="ja-JP" altLang="en-US" dirty="0" smtClean="0">
                <a:latin typeface="Meiryo UI" pitchFamily="50" charset="-128"/>
                <a:ea typeface="Meiryo UI" pitchFamily="50" charset="-128"/>
                <a:cs typeface="Meiryo UI" pitchFamily="50" charset="-128"/>
              </a:rPr>
              <a:t>名</a:t>
            </a:r>
            <a:r>
              <a:rPr lang="ja-JP" altLang="en-US" dirty="0" smtClean="0">
                <a:latin typeface="Meiryo UI" pitchFamily="50" charset="-128"/>
                <a:ea typeface="Meiryo UI" pitchFamily="50" charset="-128"/>
                <a:cs typeface="Meiryo UI" pitchFamily="50" charset="-128"/>
              </a:rPr>
              <a:t>）</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・負傷者数  　</a:t>
            </a:r>
            <a:r>
              <a:rPr lang="en-US" altLang="ja-JP" dirty="0" smtClean="0">
                <a:latin typeface="Meiryo UI" pitchFamily="50" charset="-128"/>
                <a:ea typeface="Meiryo UI" pitchFamily="50" charset="-128"/>
                <a:cs typeface="Meiryo UI" pitchFamily="50" charset="-128"/>
              </a:rPr>
              <a:t>117</a:t>
            </a:r>
            <a:r>
              <a:rPr lang="ja-JP" altLang="en-US" dirty="0" smtClean="0">
                <a:latin typeface="Meiryo UI" pitchFamily="50" charset="-128"/>
                <a:ea typeface="Meiryo UI" pitchFamily="50" charset="-128"/>
                <a:cs typeface="Meiryo UI" pitchFamily="50" charset="-128"/>
              </a:rPr>
              <a:t>名 </a:t>
            </a:r>
            <a:r>
              <a:rPr lang="en-US" altLang="ja-JP" dirty="0" smtClean="0">
                <a:latin typeface="Meiryo UI" pitchFamily="50" charset="-128"/>
                <a:ea typeface="Meiryo UI" pitchFamily="50" charset="-128"/>
                <a:cs typeface="Meiryo UI" pitchFamily="50" charset="-128"/>
              </a:rPr>
              <a:t>(+17</a:t>
            </a:r>
            <a:r>
              <a:rPr lang="ja-JP" altLang="en-US" dirty="0" smtClean="0">
                <a:latin typeface="Meiryo UI" pitchFamily="50" charset="-128"/>
                <a:ea typeface="Meiryo UI" pitchFamily="50" charset="-128"/>
                <a:cs typeface="Meiryo UI" pitchFamily="50" charset="-128"/>
              </a:rPr>
              <a:t>名）</a:t>
            </a:r>
            <a:endParaRPr lang="en-US" altLang="ja-JP" dirty="0" smtClean="0">
              <a:latin typeface="Meiryo UI" pitchFamily="50" charset="-128"/>
              <a:ea typeface="Meiryo UI" pitchFamily="50" charset="-128"/>
              <a:cs typeface="Meiryo UI" pitchFamily="50" charset="-128"/>
            </a:endParaRPr>
          </a:p>
          <a:p>
            <a:pPr>
              <a:lnSpc>
                <a:spcPts val="1600"/>
              </a:lnSpc>
            </a:pPr>
            <a:r>
              <a:rPr kumimoji="1" lang="en-US" altLang="ja-JP" dirty="0" smtClean="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　）は</a:t>
            </a:r>
            <a:r>
              <a:rPr kumimoji="1" lang="ja-JP" altLang="en-US" dirty="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前年同月比</a:t>
            </a:r>
            <a:r>
              <a:rPr kumimoji="1" lang="ja-JP" altLang="en-US" dirty="0">
                <a:latin typeface="Meiryo UI" pitchFamily="50" charset="-128"/>
                <a:ea typeface="Meiryo UI" pitchFamily="50" charset="-128"/>
                <a:cs typeface="Meiryo UI" pitchFamily="50" charset="-128"/>
              </a:rPr>
              <a:t>を示す。</a:t>
            </a:r>
          </a:p>
        </p:txBody>
      </p:sp>
      <p:cxnSp>
        <p:nvCxnSpPr>
          <p:cNvPr id="19" name="直線コネクタ 18"/>
          <p:cNvCxnSpPr/>
          <p:nvPr/>
        </p:nvCxnSpPr>
        <p:spPr>
          <a:xfrm>
            <a:off x="350630" y="920552"/>
            <a:ext cx="6192542"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対角する 2 つの角を丸めた四角形 24"/>
          <p:cNvSpPr/>
          <p:nvPr/>
        </p:nvSpPr>
        <p:spPr>
          <a:xfrm>
            <a:off x="406899" y="9201472"/>
            <a:ext cx="6080004" cy="576064"/>
          </a:xfrm>
          <a:prstGeom prst="round2DiagRect">
            <a:avLst/>
          </a:prstGeom>
          <a:solidFill>
            <a:srgbClr val="FF9933">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2000"/>
              </a:lnSpc>
            </a:pPr>
            <a:r>
              <a:rPr lang="ja-JP" altLang="en-US" sz="1600" dirty="0">
                <a:solidFill>
                  <a:schemeClr val="tx1"/>
                </a:solidFill>
                <a:latin typeface="Meiryo UI" pitchFamily="50" charset="-128"/>
                <a:ea typeface="Meiryo UI" pitchFamily="50" charset="-128"/>
                <a:cs typeface="Meiryo UI" pitchFamily="50" charset="-128"/>
              </a:rPr>
              <a:t>小郡警察署</a:t>
            </a:r>
            <a:r>
              <a:rPr lang="ja-JP" altLang="en-US" sz="24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　</a:t>
            </a:r>
            <a:r>
              <a:rPr lang="ja-JP" altLang="en-US" dirty="0">
                <a:solidFill>
                  <a:schemeClr val="tx1"/>
                </a:solidFill>
                <a:latin typeface="Meiryo UI" pitchFamily="50" charset="-128"/>
                <a:ea typeface="Meiryo UI" pitchFamily="50" charset="-128"/>
                <a:cs typeface="Meiryo UI" pitchFamily="50" charset="-128"/>
              </a:rPr>
              <a:t>０９４２－７３－０１１０</a:t>
            </a:r>
            <a:endParaRPr lang="en-US" altLang="ja-JP" dirty="0">
              <a:solidFill>
                <a:schemeClr val="tx1"/>
              </a:solidFill>
              <a:latin typeface="Meiryo UI" pitchFamily="50" charset="-128"/>
              <a:ea typeface="Meiryo UI" pitchFamily="50" charset="-128"/>
              <a:cs typeface="Meiryo UI" pitchFamily="50" charset="-128"/>
            </a:endParaRPr>
          </a:p>
          <a:p>
            <a:pPr algn="ctr">
              <a:lnSpc>
                <a:spcPct val="150000"/>
              </a:lnSpc>
            </a:pPr>
            <a:r>
              <a:rPr lang="ja-JP" altLang="en-US" dirty="0">
                <a:solidFill>
                  <a:schemeClr val="tx1"/>
                </a:solidFill>
                <a:latin typeface="Meiryo UI" pitchFamily="50" charset="-128"/>
                <a:ea typeface="Meiryo UI" pitchFamily="50" charset="-128"/>
                <a:cs typeface="Meiryo UI" pitchFamily="50" charset="-128"/>
              </a:rPr>
              <a:t>☆　小郡警察署ホームページに各種情報を掲載中！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小郡警察署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で検索を！　☆</a:t>
            </a:r>
          </a:p>
        </p:txBody>
      </p:sp>
      <p:sp>
        <p:nvSpPr>
          <p:cNvPr id="1025" name="テキスト ボックス 1024"/>
          <p:cNvSpPr txBox="1"/>
          <p:nvPr/>
        </p:nvSpPr>
        <p:spPr>
          <a:xfrm>
            <a:off x="321429" y="6894987"/>
            <a:ext cx="4818915" cy="338554"/>
          </a:xfrm>
          <a:prstGeom prst="rect">
            <a:avLst/>
          </a:prstGeom>
          <a:noFill/>
          <a:ln w="19050">
            <a:solidFill>
              <a:schemeClr val="tx1"/>
            </a:solidFill>
          </a:ln>
        </p:spPr>
        <p:txBody>
          <a:bodyPr wrap="square" rtlCol="0">
            <a:spAutoFit/>
          </a:bodyPr>
          <a:lstStyle/>
          <a:p>
            <a:r>
              <a:rPr kumimoji="1" lang="ja-JP" altLang="en-US" sz="1600" b="1" dirty="0" smtClean="0">
                <a:latin typeface="Meiryo UI" pitchFamily="50" charset="-128"/>
                <a:ea typeface="Meiryo UI" pitchFamily="50" charset="-128"/>
                <a:cs typeface="Meiryo UI" pitchFamily="50" charset="-128"/>
              </a:rPr>
              <a:t>管内の犯罪・交通事故の発生状況</a:t>
            </a:r>
            <a:r>
              <a:rPr kumimoji="1" lang="ja-JP" altLang="en-US" sz="1100" dirty="0" smtClean="0">
                <a:latin typeface="Meiryo UI" pitchFamily="50" charset="-128"/>
                <a:ea typeface="Meiryo UI" pitchFamily="50" charset="-128"/>
                <a:cs typeface="Meiryo UI" pitchFamily="50" charset="-128"/>
              </a:rPr>
              <a:t>（令和５年５月末現在）</a:t>
            </a:r>
            <a:endParaRPr kumimoji="1" lang="ja-JP" altLang="en-US" sz="1100" dirty="0">
              <a:latin typeface="Meiryo UI" pitchFamily="50" charset="-128"/>
              <a:ea typeface="Meiryo UI" pitchFamily="50" charset="-128"/>
              <a:cs typeface="Meiryo UI" pitchFamily="50" charset="-128"/>
            </a:endParaRPr>
          </a:p>
        </p:txBody>
      </p:sp>
      <p:grpSp>
        <p:nvGrpSpPr>
          <p:cNvPr id="41" name="グループ化 40"/>
          <p:cNvGrpSpPr/>
          <p:nvPr/>
        </p:nvGrpSpPr>
        <p:grpSpPr>
          <a:xfrm>
            <a:off x="350630" y="200472"/>
            <a:ext cx="6192542" cy="631017"/>
            <a:chOff x="0" y="0"/>
            <a:chExt cx="4572000" cy="361950"/>
          </a:xfrm>
        </p:grpSpPr>
        <p:sp>
          <p:nvSpPr>
            <p:cNvPr id="42" name="正方形/長方形 41"/>
            <p:cNvSpPr/>
            <p:nvPr/>
          </p:nvSpPr>
          <p:spPr>
            <a:xfrm>
              <a:off x="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小</a:t>
              </a:r>
            </a:p>
          </p:txBody>
        </p:sp>
        <p:sp>
          <p:nvSpPr>
            <p:cNvPr id="43" name="正方形/長方形 42"/>
            <p:cNvSpPr/>
            <p:nvPr/>
          </p:nvSpPr>
          <p:spPr>
            <a:xfrm>
              <a:off x="523875"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郡</a:t>
              </a:r>
            </a:p>
          </p:txBody>
        </p:sp>
        <p:sp>
          <p:nvSpPr>
            <p:cNvPr id="44" name="正方形/長方形 43"/>
            <p:cNvSpPr/>
            <p:nvPr/>
          </p:nvSpPr>
          <p:spPr>
            <a:xfrm>
              <a:off x="102870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警</a:t>
              </a:r>
            </a:p>
          </p:txBody>
        </p:sp>
        <p:sp>
          <p:nvSpPr>
            <p:cNvPr id="45" name="正方形/長方形 44"/>
            <p:cNvSpPr/>
            <p:nvPr/>
          </p:nvSpPr>
          <p:spPr>
            <a:xfrm>
              <a:off x="1571624"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察</a:t>
              </a:r>
            </a:p>
          </p:txBody>
        </p:sp>
        <p:sp>
          <p:nvSpPr>
            <p:cNvPr id="46" name="正方形/長方形 45"/>
            <p:cNvSpPr/>
            <p:nvPr/>
          </p:nvSpPr>
          <p:spPr>
            <a:xfrm>
              <a:off x="2066923"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署</a:t>
              </a:r>
            </a:p>
          </p:txBody>
        </p:sp>
        <p:sp>
          <p:nvSpPr>
            <p:cNvPr id="47" name="正方形/長方形 46"/>
            <p:cNvSpPr/>
            <p:nvPr/>
          </p:nvSpPr>
          <p:spPr>
            <a:xfrm>
              <a:off x="2600323"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dirty="0">
                  <a:ln w="12700">
                    <a:noFill/>
                    <a:prstDash val="solid"/>
                  </a:ln>
                  <a:solidFill>
                    <a:schemeClr val="tx1"/>
                  </a:solidFill>
                  <a:effectLst>
                    <a:outerShdw blurRad="41275" dist="20320" dir="1800000" algn="tl" rotWithShape="0">
                      <a:srgbClr val="000000">
                        <a:alpha val="40000"/>
                      </a:srgbClr>
                    </a:outerShdw>
                  </a:effectLst>
                </a:rPr>
                <a:t>ニ</a:t>
              </a:r>
            </a:p>
          </p:txBody>
        </p:sp>
        <p:sp>
          <p:nvSpPr>
            <p:cNvPr id="48" name="正方形/長方形 47"/>
            <p:cNvSpPr/>
            <p:nvPr/>
          </p:nvSpPr>
          <p:spPr>
            <a:xfrm>
              <a:off x="3124198"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ュ</a:t>
              </a:r>
            </a:p>
          </p:txBody>
        </p:sp>
        <p:sp>
          <p:nvSpPr>
            <p:cNvPr id="49" name="正方形/長方形 48"/>
            <p:cNvSpPr/>
            <p:nvPr/>
          </p:nvSpPr>
          <p:spPr>
            <a:xfrm>
              <a:off x="3648074"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ー</a:t>
              </a:r>
            </a:p>
          </p:txBody>
        </p:sp>
        <p:sp>
          <p:nvSpPr>
            <p:cNvPr id="50" name="正方形/長方形 49"/>
            <p:cNvSpPr/>
            <p:nvPr/>
          </p:nvSpPr>
          <p:spPr>
            <a:xfrm>
              <a:off x="4200525"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ス</a:t>
              </a:r>
            </a:p>
          </p:txBody>
        </p:sp>
      </p:grpSp>
      <p:graphicFrame>
        <p:nvGraphicFramePr>
          <p:cNvPr id="38" name="グラフ 37"/>
          <p:cNvGraphicFramePr>
            <a:graphicFrameLocks/>
          </p:cNvGraphicFramePr>
          <p:nvPr>
            <p:extLst>
              <p:ext uri="{D42A27DB-BD31-4B8C-83A1-F6EECF244321}">
                <p14:modId xmlns:p14="http://schemas.microsoft.com/office/powerpoint/2010/main" val="1561715381"/>
              </p:ext>
            </p:extLst>
          </p:nvPr>
        </p:nvGraphicFramePr>
        <p:xfrm>
          <a:off x="2458122" y="7398357"/>
          <a:ext cx="4248151" cy="1638298"/>
        </p:xfrm>
        <a:graphic>
          <a:graphicData uri="http://schemas.openxmlformats.org/drawingml/2006/chart">
            <c:chart xmlns:c="http://schemas.openxmlformats.org/drawingml/2006/chart" xmlns:r="http://schemas.openxmlformats.org/officeDocument/2006/relationships" r:id="rId3"/>
          </a:graphicData>
        </a:graphic>
      </p:graphicFrame>
      <p:grpSp>
        <p:nvGrpSpPr>
          <p:cNvPr id="39" name="グループ化 38"/>
          <p:cNvGrpSpPr/>
          <p:nvPr/>
        </p:nvGrpSpPr>
        <p:grpSpPr>
          <a:xfrm>
            <a:off x="348027" y="2342407"/>
            <a:ext cx="6195144" cy="4257106"/>
            <a:chOff x="379219" y="-714465"/>
            <a:chExt cx="6195144" cy="3819658"/>
          </a:xfrm>
        </p:grpSpPr>
        <p:sp>
          <p:nvSpPr>
            <p:cNvPr id="51" name="テキスト ボックス 50"/>
            <p:cNvSpPr txBox="1"/>
            <p:nvPr/>
          </p:nvSpPr>
          <p:spPr>
            <a:xfrm>
              <a:off x="379219" y="161029"/>
              <a:ext cx="6195144" cy="1032384"/>
            </a:xfrm>
            <a:prstGeom prst="rect">
              <a:avLst/>
            </a:prstGeom>
            <a:solidFill>
              <a:schemeClr val="bg1"/>
            </a:solidFill>
            <a:ln>
              <a:solidFill>
                <a:srgbClr val="FF0000"/>
              </a:solidFill>
            </a:ln>
          </p:spPr>
          <p:txBody>
            <a:bodyPr wrap="square" tIns="108000" rtlCol="0" anchor="t" anchorCtr="0">
              <a:spAutoFit/>
            </a:bodyPr>
            <a:lstStyle/>
            <a:p>
              <a:pPr algn="just"/>
              <a:r>
                <a:rPr lang="en-US" altLang="ja-JP" sz="1600" dirty="0" smtClean="0">
                  <a:solidFill>
                    <a:srgbClr val="FF0000"/>
                  </a:solidFill>
                  <a:latin typeface="メイリオ" pitchFamily="50" charset="-128"/>
                  <a:ea typeface="メイリオ" pitchFamily="50" charset="-128"/>
                  <a:cs typeface="メイリオ" pitchFamily="50" charset="-128"/>
                </a:rPr>
                <a:t>【</a:t>
              </a:r>
              <a:r>
                <a:rPr lang="ja-JP" altLang="en-US" sz="1600" dirty="0" smtClean="0">
                  <a:solidFill>
                    <a:srgbClr val="FF0000"/>
                  </a:solidFill>
                  <a:latin typeface="メイリオ" pitchFamily="50" charset="-128"/>
                  <a:ea typeface="メイリオ" pitchFamily="50" charset="-128"/>
                  <a:cs typeface="メイリオ" pitchFamily="50" charset="-128"/>
                </a:rPr>
                <a:t>主な手口</a:t>
              </a:r>
              <a:r>
                <a:rPr lang="en-US" altLang="ja-JP" sz="1600" dirty="0" smtClean="0">
                  <a:solidFill>
                    <a:srgbClr val="FF0000"/>
                  </a:solidFill>
                  <a:latin typeface="メイリオ" pitchFamily="50" charset="-128"/>
                  <a:ea typeface="メイリオ" pitchFamily="50" charset="-128"/>
                  <a:cs typeface="メイリオ" pitchFamily="50" charset="-128"/>
                </a:rPr>
                <a:t>】</a:t>
              </a:r>
            </a:p>
            <a:p>
              <a:pPr algn="just">
                <a:spcBef>
                  <a:spcPts val="600"/>
                </a:spcBef>
              </a:pPr>
              <a:r>
                <a:rPr lang="ja-JP" altLang="en-US" sz="1200" dirty="0">
                  <a:latin typeface="メイリオ" pitchFamily="50" charset="-128"/>
                  <a:ea typeface="メイリオ" pitchFamily="50" charset="-128"/>
                  <a:cs typeface="メイリオ" pitchFamily="50" charset="-128"/>
                </a:rPr>
                <a:t>◆　カギのかかっていない玄関・窓・ベランダから侵入する。</a:t>
              </a:r>
              <a:endParaRPr lang="en-US" altLang="ja-JP" sz="1200" dirty="0">
                <a:latin typeface="メイリオ" pitchFamily="50" charset="-128"/>
                <a:ea typeface="メイリオ" pitchFamily="50" charset="-128"/>
                <a:cs typeface="メイリオ" pitchFamily="50" charset="-128"/>
              </a:endParaRPr>
            </a:p>
            <a:p>
              <a:pPr algn="just"/>
              <a:r>
                <a:rPr lang="ja-JP" altLang="en-US" sz="1200" dirty="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窓ガラスを</a:t>
              </a:r>
              <a:r>
                <a:rPr lang="ja-JP" altLang="en-US" sz="1200" dirty="0">
                  <a:latin typeface="メイリオ" pitchFamily="50" charset="-128"/>
                  <a:ea typeface="メイリオ" pitchFamily="50" charset="-128"/>
                  <a:cs typeface="メイリオ" pitchFamily="50" charset="-128"/>
                </a:rPr>
                <a:t>割って侵入する。</a:t>
              </a:r>
              <a:endParaRPr lang="en-US" altLang="ja-JP" sz="1200" dirty="0">
                <a:latin typeface="メイリオ" pitchFamily="50" charset="-128"/>
                <a:ea typeface="メイリオ" pitchFamily="50" charset="-128"/>
                <a:cs typeface="メイリオ" pitchFamily="50" charset="-128"/>
              </a:endParaRPr>
            </a:p>
            <a:p>
              <a:pPr algn="just"/>
              <a:r>
                <a:rPr lang="ja-JP" altLang="en-US" sz="1200" dirty="0">
                  <a:latin typeface="メイリオ" pitchFamily="50" charset="-128"/>
                  <a:ea typeface="メイリオ" pitchFamily="50" charset="-128"/>
                  <a:cs typeface="メイリオ" pitchFamily="50" charset="-128"/>
                </a:rPr>
                <a:t>◆　合鍵を使用して侵入する</a:t>
              </a:r>
              <a:r>
                <a:rPr lang="ja-JP" altLang="en-US" sz="1200" dirty="0" smtClean="0">
                  <a:latin typeface="メイリオ" pitchFamily="50" charset="-128"/>
                  <a:ea typeface="メイリオ" pitchFamily="50" charset="-128"/>
                  <a:cs typeface="メイリオ" pitchFamily="50" charset="-128"/>
                </a:rPr>
                <a:t>。</a:t>
              </a:r>
              <a:endParaRPr kumimoji="1" lang="ja-JP" altLang="en-US" sz="1200" dirty="0">
                <a:solidFill>
                  <a:srgbClr val="FF0000"/>
                </a:solidFill>
                <a:latin typeface="メイリオ" pitchFamily="50" charset="-128"/>
                <a:ea typeface="メイリオ" pitchFamily="50" charset="-128"/>
                <a:cs typeface="メイリオ" pitchFamily="50" charset="-128"/>
              </a:endParaRPr>
            </a:p>
          </p:txBody>
        </p:sp>
        <p:sp>
          <p:nvSpPr>
            <p:cNvPr id="52" name="テキスト ボックス 51"/>
            <p:cNvSpPr txBox="1"/>
            <p:nvPr/>
          </p:nvSpPr>
          <p:spPr>
            <a:xfrm>
              <a:off x="387031" y="-714465"/>
              <a:ext cx="6131063" cy="900246"/>
            </a:xfrm>
            <a:prstGeom prst="rect">
              <a:avLst/>
            </a:prstGeom>
            <a:noFill/>
          </p:spPr>
          <p:txBody>
            <a:bodyPr wrap="square" rtlCol="0">
              <a:spAutoFit/>
            </a:bodyPr>
            <a:lstStyle/>
            <a:p>
              <a:pPr algn="just">
                <a:lnSpc>
                  <a:spcPct val="150000"/>
                </a:lnSpc>
              </a:pPr>
              <a:r>
                <a:rPr kumimoji="1" lang="ja-JP" altLang="en-US" sz="1100" dirty="0" smtClean="0">
                  <a:latin typeface="メイリオ" pitchFamily="50" charset="-128"/>
                  <a:ea typeface="メイリオ" pitchFamily="50" charset="-128"/>
                  <a:cs typeface="メイリオ" pitchFamily="50" charset="-128"/>
                </a:rPr>
                <a:t>　</a:t>
              </a:r>
              <a:r>
                <a:rPr kumimoji="1" lang="ja-JP" altLang="en-US" sz="1200" dirty="0" smtClean="0">
                  <a:latin typeface="メイリオ" pitchFamily="50" charset="-128"/>
                  <a:ea typeface="メイリオ" pitchFamily="50" charset="-128"/>
                  <a:cs typeface="メイリオ" pitchFamily="50" charset="-128"/>
                </a:rPr>
                <a:t>これからの暑い季節、窓を開けた後の締め忘れや、休み等に伴う長期不在により空き巣などの被害が増加するおそれがあります。</a:t>
              </a:r>
              <a:endParaRPr kumimoji="1" lang="en-US" altLang="ja-JP" sz="1200" dirty="0" smtClean="0">
                <a:latin typeface="メイリオ" pitchFamily="50" charset="-128"/>
                <a:ea typeface="メイリオ" pitchFamily="50" charset="-128"/>
                <a:cs typeface="メイリオ" pitchFamily="50" charset="-128"/>
              </a:endParaRPr>
            </a:p>
            <a:p>
              <a:pPr algn="just">
                <a:lnSpc>
                  <a:spcPct val="150000"/>
                </a:lnSpc>
              </a:pPr>
              <a:r>
                <a:rPr lang="ja-JP" altLang="en-US" sz="1200" dirty="0" smtClean="0">
                  <a:latin typeface="メイリオ" pitchFamily="50" charset="-128"/>
                  <a:ea typeface="メイリオ" pitchFamily="50" charset="-128"/>
                  <a:cs typeface="メイリオ" pitchFamily="50" charset="-128"/>
                </a:rPr>
                <a:t>　犯罪の手口と防犯ポイントを知り、被害に遭わないようにしましょう。</a:t>
              </a:r>
              <a:r>
                <a:rPr kumimoji="1" lang="ja-JP" altLang="en-US" sz="1100" dirty="0" smtClean="0">
                  <a:latin typeface="メイリオ" pitchFamily="50" charset="-128"/>
                  <a:ea typeface="メイリオ" pitchFamily="50" charset="-128"/>
                  <a:cs typeface="メイリオ" pitchFamily="50" charset="-128"/>
                </a:rPr>
                <a:t>　</a:t>
              </a:r>
              <a:endParaRPr kumimoji="1" lang="en-US" altLang="ja-JP" sz="1100" dirty="0" smtClean="0">
                <a:latin typeface="メイリオ" pitchFamily="50" charset="-128"/>
                <a:ea typeface="メイリオ" pitchFamily="50" charset="-128"/>
                <a:cs typeface="メイリオ" pitchFamily="50" charset="-128"/>
              </a:endParaRPr>
            </a:p>
          </p:txBody>
        </p:sp>
        <p:sp>
          <p:nvSpPr>
            <p:cNvPr id="53" name="テキスト ボックス 52"/>
            <p:cNvSpPr txBox="1"/>
            <p:nvPr/>
          </p:nvSpPr>
          <p:spPr>
            <a:xfrm>
              <a:off x="379219" y="1334145"/>
              <a:ext cx="6195144" cy="1771048"/>
            </a:xfrm>
            <a:prstGeom prst="rect">
              <a:avLst/>
            </a:prstGeom>
            <a:solidFill>
              <a:schemeClr val="bg1"/>
            </a:solidFill>
            <a:ln>
              <a:solidFill>
                <a:srgbClr val="0000FF"/>
              </a:solidFill>
            </a:ln>
          </p:spPr>
          <p:txBody>
            <a:bodyPr wrap="square" tIns="108000" rtlCol="0" anchor="ctr" anchorCtr="0">
              <a:spAutoFit/>
            </a:bodyPr>
            <a:lstStyle/>
            <a:p>
              <a:pPr algn="just"/>
              <a:r>
                <a:rPr lang="en-US" altLang="ja-JP" sz="1600" dirty="0" smtClean="0">
                  <a:solidFill>
                    <a:srgbClr val="0000FF"/>
                  </a:solidFill>
                  <a:latin typeface="メイリオ" pitchFamily="50" charset="-128"/>
                  <a:ea typeface="メイリオ" pitchFamily="50" charset="-128"/>
                  <a:cs typeface="メイリオ" pitchFamily="50" charset="-128"/>
                </a:rPr>
                <a:t>【</a:t>
              </a:r>
              <a:r>
                <a:rPr lang="ja-JP" altLang="en-US" sz="1600" dirty="0" smtClean="0">
                  <a:solidFill>
                    <a:srgbClr val="0000FF"/>
                  </a:solidFill>
                  <a:latin typeface="メイリオ" pitchFamily="50" charset="-128"/>
                  <a:ea typeface="メイリオ" pitchFamily="50" charset="-128"/>
                  <a:cs typeface="メイリオ" pitchFamily="50" charset="-128"/>
                </a:rPr>
                <a:t>防犯ポイント</a:t>
              </a:r>
              <a:r>
                <a:rPr lang="en-US" altLang="ja-JP" sz="1600" dirty="0" smtClean="0">
                  <a:solidFill>
                    <a:srgbClr val="0000FF"/>
                  </a:solidFill>
                  <a:latin typeface="メイリオ" pitchFamily="50" charset="-128"/>
                  <a:ea typeface="メイリオ" pitchFamily="50" charset="-128"/>
                  <a:cs typeface="メイリオ" pitchFamily="50" charset="-128"/>
                </a:rPr>
                <a:t>】</a:t>
              </a:r>
            </a:p>
            <a:p>
              <a:pPr algn="just">
                <a:spcBef>
                  <a:spcPts val="600"/>
                </a:spcBef>
              </a:pPr>
              <a:r>
                <a:rPr lang="ja-JP" altLang="en-US" sz="1200" spc="120" dirty="0">
                  <a:latin typeface="メイリオ" pitchFamily="50" charset="-128"/>
                  <a:ea typeface="メイリオ" pitchFamily="50" charset="-128"/>
                  <a:cs typeface="メイリオ" pitchFamily="50" charset="-128"/>
                </a:rPr>
                <a:t>◆　ゴミ捨てなど短時間の外出でもカギをかける。</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２階は大丈夫と安心せず、ベランダの鍵も確実にかける。</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足場になる物を家のまわりに置かない。</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a:t>
              </a:r>
              <a:r>
                <a:rPr lang="ja-JP" altLang="en-US" sz="1200" spc="120" dirty="0" smtClean="0">
                  <a:latin typeface="メイリオ" pitchFamily="50" charset="-128"/>
                  <a:ea typeface="メイリオ" pitchFamily="50" charset="-128"/>
                  <a:cs typeface="メイリオ" pitchFamily="50" charset="-128"/>
                </a:rPr>
                <a:t>窓に</a:t>
              </a:r>
              <a:r>
                <a:rPr lang="ja-JP" altLang="en-US" sz="1200" spc="120" dirty="0">
                  <a:latin typeface="メイリオ" pitchFamily="50" charset="-128"/>
                  <a:ea typeface="メイリオ" pitchFamily="50" charset="-128"/>
                  <a:cs typeface="メイリオ" pitchFamily="50" charset="-128"/>
                </a:rPr>
                <a:t>は補助錠を取り付ける。</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防犯ガラス、防犯フィルムを活用する。</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合鍵を郵便受けなどに隠さず、しっかりと保管する。</a:t>
              </a:r>
              <a:endParaRPr lang="en-US" altLang="ja-JP" sz="1200" spc="120" dirty="0">
                <a:latin typeface="メイリオ" pitchFamily="50" charset="-128"/>
                <a:ea typeface="メイリオ" pitchFamily="50" charset="-128"/>
                <a:cs typeface="メイリオ" pitchFamily="50" charset="-128"/>
              </a:endParaRPr>
            </a:p>
            <a:p>
              <a:pPr algn="just"/>
              <a:r>
                <a:rPr lang="ja-JP" altLang="en-US" sz="1200" spc="120" dirty="0">
                  <a:latin typeface="メイリオ" pitchFamily="50" charset="-128"/>
                  <a:ea typeface="メイリオ" pitchFamily="50" charset="-128"/>
                  <a:cs typeface="メイリオ" pitchFamily="50" charset="-128"/>
                </a:rPr>
                <a:t>◆　長期間外出するときは、留守を悟られないよう新聞などは止める。</a:t>
              </a:r>
              <a:endParaRPr kumimoji="1" lang="ja-JP" altLang="en-US" sz="1200" dirty="0">
                <a:solidFill>
                  <a:srgbClr val="0000FF"/>
                </a:solidFill>
                <a:latin typeface="メイリオ" pitchFamily="50" charset="-128"/>
                <a:ea typeface="メイリオ" pitchFamily="50" charset="-128"/>
                <a:cs typeface="メイリオ" pitchFamily="50" charset="-128"/>
              </a:endParaRPr>
            </a:p>
          </p:txBody>
        </p:sp>
        <p:pic>
          <p:nvPicPr>
            <p:cNvPr id="54" name="Picture 36" descr="ILM22_AB010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44028" y="384499"/>
              <a:ext cx="921818" cy="9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83" descr="ILM22_BC0100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6570" y="1474085"/>
              <a:ext cx="864871" cy="836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6" name="図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77414" y="5751531"/>
            <a:ext cx="933515" cy="777931"/>
          </a:xfrm>
          <a:prstGeom prst="rect">
            <a:avLst/>
          </a:prstGeom>
        </p:spPr>
      </p:pic>
      <p:sp>
        <p:nvSpPr>
          <p:cNvPr id="2" name="額縁 1"/>
          <p:cNvSpPr/>
          <p:nvPr/>
        </p:nvSpPr>
        <p:spPr>
          <a:xfrm>
            <a:off x="350630" y="1030327"/>
            <a:ext cx="6192541" cy="1042416"/>
          </a:xfrm>
          <a:prstGeom prst="beve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137105" y="1228183"/>
            <a:ext cx="5406066" cy="584775"/>
          </a:xfrm>
          <a:prstGeom prst="rect">
            <a:avLst/>
          </a:prstGeom>
          <a:noFill/>
        </p:spPr>
        <p:txBody>
          <a:bodyPr wrap="square" rtlCol="0">
            <a:spAutoFit/>
          </a:bodyPr>
          <a:lstStyle/>
          <a:p>
            <a:r>
              <a:rPr lang="ja-JP" altLang="en-US" sz="3200" dirty="0" smtClean="0">
                <a:ln w="0"/>
                <a:effectLst>
                  <a:outerShdw blurRad="38100" dist="19050" dir="2700000" algn="tl" rotWithShape="0">
                    <a:schemeClr val="dk1">
                      <a:alpha val="40000"/>
                    </a:schemeClr>
                  </a:outerShdw>
                </a:effectLst>
              </a:rPr>
              <a:t>空き巣被害にご注意を！！</a:t>
            </a:r>
            <a:endParaRPr kumimoji="1" lang="ja-JP" altLang="en-US"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52073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Words>
  <Application>Microsoft Office PowerPoint</Application>
  <PresentationFormat>A4 210 x 297 mm</PresentationFormat>
  <Paragraphs>35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2023-04-28T01:56:31Z</dcterms:created>
  <dcterms:modified xsi:type="dcterms:W3CDTF">2023-07-28T12:40:08Z</dcterms:modified>
</cp:coreProperties>
</file>