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3"/>
  </p:notesMasterIdLst>
  <p:sldIdLst>
    <p:sldId id="256" r:id="rId2"/>
  </p:sldIdLst>
  <p:sldSz cx="6858000" cy="9906000" type="A4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00" d="100"/>
          <a:sy n="200" d="100"/>
        </p:scale>
        <p:origin x="264" y="-94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2676"/>
          </a:xfrm>
          <a:prstGeom prst="rect">
            <a:avLst/>
          </a:prstGeom>
        </p:spPr>
        <p:txBody>
          <a:bodyPr vert="horz" lIns="96595" tIns="48297" rIns="96595" bIns="48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676"/>
          </a:xfrm>
          <a:prstGeom prst="rect">
            <a:avLst/>
          </a:prstGeom>
        </p:spPr>
        <p:txBody>
          <a:bodyPr vert="horz" lIns="96595" tIns="48297" rIns="96595" bIns="48297" rtlCol="0"/>
          <a:lstStyle>
            <a:lvl1pPr algn="r">
              <a:defRPr sz="1300"/>
            </a:lvl1pPr>
          </a:lstStyle>
          <a:p>
            <a:fld id="{36A20222-B5E5-47A5-867F-F71C479616D3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250950"/>
            <a:ext cx="2341563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5" tIns="48297" rIns="96595" bIns="48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595" tIns="48297" rIns="96595" bIns="4829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1" cy="502674"/>
          </a:xfrm>
          <a:prstGeom prst="rect">
            <a:avLst/>
          </a:prstGeom>
        </p:spPr>
        <p:txBody>
          <a:bodyPr vert="horz" lIns="96595" tIns="48297" rIns="96595" bIns="48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1" cy="502674"/>
          </a:xfrm>
          <a:prstGeom prst="rect">
            <a:avLst/>
          </a:prstGeom>
        </p:spPr>
        <p:txBody>
          <a:bodyPr vert="horz" lIns="96595" tIns="48297" rIns="96595" bIns="48297" rtlCol="0" anchor="b"/>
          <a:lstStyle>
            <a:lvl1pPr algn="r">
              <a:defRPr sz="1300"/>
            </a:lvl1pPr>
          </a:lstStyle>
          <a:p>
            <a:fld id="{0B50B75C-7EFD-4AC7-ADC2-685F82DC11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2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83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50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847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0668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8785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575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7490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752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209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55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466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BE460-DB03-4A82-9AD1-2A74C7BD7C8B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3CA13-1DB6-4A53-A1F6-2EF8757E3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59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テキスト ボックス 59"/>
          <p:cNvSpPr txBox="1"/>
          <p:nvPr/>
        </p:nvSpPr>
        <p:spPr>
          <a:xfrm>
            <a:off x="14650" y="4519187"/>
            <a:ext cx="3583306" cy="33177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3693850" y="4485681"/>
            <a:ext cx="3146284" cy="584775"/>
          </a:xfrm>
          <a:prstGeom prst="rect">
            <a:avLst/>
          </a:prstGeom>
          <a:solidFill>
            <a:srgbClr val="00B0F0"/>
          </a:solidFill>
          <a:ln w="38100"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i="1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警察官募集中！</a:t>
            </a:r>
            <a:r>
              <a:rPr kumimoji="1" lang="ja-JP" altLang="en-US" dirty="0" smtClean="0"/>
              <a:t>　　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906950" y="123825"/>
            <a:ext cx="3417526" cy="313894"/>
          </a:xfrm>
        </p:spPr>
        <p:txBody>
          <a:bodyPr tIns="72000" anchor="ctr">
            <a:prstTxWarp prst="textPlain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ja-JP" alt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わたしたちのまち 宗像・福津</a:t>
            </a:r>
            <a:endParaRPr kumimoji="1" lang="ja-JP" altLang="en-US" sz="2400" spc="-3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91095" y="149485"/>
            <a:ext cx="1103738" cy="1293439"/>
          </a:xfrm>
          <a:prstGeom prst="rect">
            <a:avLst/>
          </a:prstGeom>
          <a:noFill/>
        </p:spPr>
        <p:txBody>
          <a:bodyPr wrap="square" rtlCol="0" anchor="ctr">
            <a:prstTxWarp prst="textPlain">
              <a:avLst/>
            </a:prstTxWarp>
            <a:spAutoFit/>
          </a:bodyPr>
          <a:lstStyle/>
          <a:p>
            <a:pPr algn="dist"/>
            <a:r>
              <a:rPr kumimoji="1" lang="ja-JP" altLang="en-US" sz="800" b="1" dirty="0" smtClean="0"/>
              <a:t>令和８年８月号</a:t>
            </a:r>
            <a:endParaRPr kumimoji="1" lang="en-US" altLang="ja-JP" sz="800" b="1" dirty="0" smtClean="0"/>
          </a:p>
          <a:p>
            <a:pPr algn="dist"/>
            <a:r>
              <a:rPr lang="ja-JP" altLang="en-US" sz="800" b="1" dirty="0" smtClean="0"/>
              <a:t>宗像</a:t>
            </a:r>
            <a:r>
              <a:rPr lang="ja-JP" altLang="en-US" sz="800" b="1" dirty="0"/>
              <a:t>警察</a:t>
            </a:r>
            <a:r>
              <a:rPr lang="ja-JP" altLang="en-US" sz="800" b="1" dirty="0" smtClean="0"/>
              <a:t>署</a:t>
            </a:r>
            <a:endParaRPr lang="en-US" altLang="ja-JP" sz="800" b="1" dirty="0" smtClean="0"/>
          </a:p>
          <a:p>
            <a:pPr algn="dist"/>
            <a:r>
              <a:rPr lang="ja-JP" altLang="en-US" sz="800" b="1" dirty="0" smtClean="0"/>
              <a:t>編集・発行　地域課</a:t>
            </a:r>
            <a:endParaRPr lang="en-US" altLang="ja-JP" sz="800" b="1" dirty="0" smtClean="0"/>
          </a:p>
        </p:txBody>
      </p:sp>
      <p:sp>
        <p:nvSpPr>
          <p:cNvPr id="7" name="正方形/長方形 6"/>
          <p:cNvSpPr>
            <a:spLocks noChangeAspect="1"/>
          </p:cNvSpPr>
          <p:nvPr/>
        </p:nvSpPr>
        <p:spPr>
          <a:xfrm>
            <a:off x="1809749" y="542924"/>
            <a:ext cx="900000" cy="900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>
            <a:noAutofit/>
          </a:bodyPr>
          <a:lstStyle/>
          <a:p>
            <a:pPr algn="ctr"/>
            <a:r>
              <a:rPr lang="ja-JP" altLang="en-US" sz="7200" dirty="0" smtClean="0">
                <a:solidFill>
                  <a:schemeClr val="tx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交</a:t>
            </a:r>
            <a:endParaRPr lang="en-US" altLang="ja-JP" sz="7200" dirty="0" smtClean="0">
              <a:solidFill>
                <a:schemeClr val="tx1"/>
              </a:solidFill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12" name="正方形/長方形 11"/>
          <p:cNvSpPr>
            <a:spLocks noChangeAspect="1"/>
          </p:cNvSpPr>
          <p:nvPr/>
        </p:nvSpPr>
        <p:spPr>
          <a:xfrm>
            <a:off x="2709749" y="542924"/>
            <a:ext cx="900000" cy="900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>
            <a:noAutofit/>
          </a:bodyPr>
          <a:lstStyle/>
          <a:p>
            <a:pPr algn="ctr"/>
            <a:r>
              <a:rPr lang="ja-JP" altLang="en-US" sz="7200" dirty="0" smtClean="0">
                <a:solidFill>
                  <a:schemeClr val="tx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番</a:t>
            </a:r>
            <a:endParaRPr kumimoji="1" lang="ja-JP" altLang="en-US" sz="7200" dirty="0">
              <a:solidFill>
                <a:schemeClr val="tx1"/>
              </a:solidFill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13" name="正方形/長方形 12"/>
          <p:cNvSpPr>
            <a:spLocks noChangeAspect="1"/>
          </p:cNvSpPr>
          <p:nvPr/>
        </p:nvSpPr>
        <p:spPr>
          <a:xfrm>
            <a:off x="3609749" y="542924"/>
            <a:ext cx="900000" cy="900000"/>
          </a:xfrm>
          <a:prstGeom prst="rect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>
            <a:noAutofit/>
          </a:bodyPr>
          <a:lstStyle/>
          <a:p>
            <a:pPr algn="ctr"/>
            <a:r>
              <a:rPr lang="ja-JP" altLang="en-US" sz="7200" dirty="0" smtClean="0">
                <a:solidFill>
                  <a:schemeClr val="tx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便</a:t>
            </a:r>
            <a:endParaRPr kumimoji="1" lang="ja-JP" altLang="en-US" sz="7200" dirty="0">
              <a:solidFill>
                <a:schemeClr val="tx1"/>
              </a:solidFill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14" name="正方形/長方形 13"/>
          <p:cNvSpPr>
            <a:spLocks noChangeAspect="1"/>
          </p:cNvSpPr>
          <p:nvPr/>
        </p:nvSpPr>
        <p:spPr>
          <a:xfrm>
            <a:off x="4509749" y="542924"/>
            <a:ext cx="900000" cy="900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>
            <a:noAutofit/>
          </a:bodyPr>
          <a:lstStyle/>
          <a:p>
            <a:pPr algn="ctr"/>
            <a:r>
              <a:rPr lang="ja-JP" altLang="en-US" sz="7200" dirty="0" smtClean="0">
                <a:solidFill>
                  <a:schemeClr val="tx1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り</a:t>
            </a:r>
            <a:endParaRPr kumimoji="1" lang="ja-JP" altLang="en-US" sz="7200" dirty="0">
              <a:solidFill>
                <a:schemeClr val="tx1"/>
              </a:solidFill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373477" y="76200"/>
            <a:ext cx="461665" cy="14287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kumimoji="1" lang="ja-JP" altLang="en-US" dirty="0" smtClean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宗像警察署</a:t>
            </a:r>
            <a:endParaRPr kumimoji="1" lang="ja-JP" altLang="en-US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graphicFrame>
        <p:nvGraphicFramePr>
          <p:cNvPr id="26" name="表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524169"/>
              </p:ext>
            </p:extLst>
          </p:nvPr>
        </p:nvGraphicFramePr>
        <p:xfrm>
          <a:off x="1151365" y="8077199"/>
          <a:ext cx="2674388" cy="18288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001866">
                  <a:extLst>
                    <a:ext uri="{9D8B030D-6E8A-4147-A177-3AD203B41FA5}">
                      <a16:colId xmlns:a16="http://schemas.microsoft.com/office/drawing/2014/main" val="3007656174"/>
                    </a:ext>
                  </a:extLst>
                </a:gridCol>
                <a:gridCol w="729305">
                  <a:extLst>
                    <a:ext uri="{9D8B030D-6E8A-4147-A177-3AD203B41FA5}">
                      <a16:colId xmlns:a16="http://schemas.microsoft.com/office/drawing/2014/main" val="3049002777"/>
                    </a:ext>
                  </a:extLst>
                </a:gridCol>
                <a:gridCol w="943217">
                  <a:extLst>
                    <a:ext uri="{9D8B030D-6E8A-4147-A177-3AD203B41FA5}">
                      <a16:colId xmlns:a16="http://schemas.microsoft.com/office/drawing/2014/main" val="387484657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600" b="1" u="none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窃盗事件</a:t>
                      </a:r>
                      <a:endParaRPr kumimoji="1" lang="en-US" altLang="ja-JP" sz="1600" b="1" u="none" dirty="0" smtClean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６月</a:t>
                      </a:r>
                      <a:endParaRPr kumimoji="1" lang="ja-JP" altLang="en-US" sz="16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本年累計</a:t>
                      </a:r>
                      <a:endParaRPr kumimoji="1" lang="ja-JP" altLang="en-US" sz="12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264518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侵入盗</a:t>
                      </a:r>
                      <a:endParaRPr kumimoji="1" lang="ja-JP" altLang="en-US" sz="16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１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１２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01748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万引き</a:t>
                      </a:r>
                      <a:endParaRPr kumimoji="1" lang="ja-JP" altLang="en-US" sz="16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１４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６３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04756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自転車盗</a:t>
                      </a:r>
                      <a:endParaRPr kumimoji="1" lang="ja-JP" altLang="en-US" sz="16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２８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１３７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870090"/>
                  </a:ext>
                </a:extLst>
              </a:tr>
            </a:tbl>
          </a:graphicData>
        </a:graphic>
      </p:graphicFrame>
      <p:graphicFrame>
        <p:nvGraphicFramePr>
          <p:cNvPr id="27" name="表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449255"/>
              </p:ext>
            </p:extLst>
          </p:nvPr>
        </p:nvGraphicFramePr>
        <p:xfrm>
          <a:off x="3917961" y="8052228"/>
          <a:ext cx="2922174" cy="1827513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094690">
                  <a:extLst>
                    <a:ext uri="{9D8B030D-6E8A-4147-A177-3AD203B41FA5}">
                      <a16:colId xmlns:a16="http://schemas.microsoft.com/office/drawing/2014/main" val="3007656174"/>
                    </a:ext>
                  </a:extLst>
                </a:gridCol>
                <a:gridCol w="913742">
                  <a:extLst>
                    <a:ext uri="{9D8B030D-6E8A-4147-A177-3AD203B41FA5}">
                      <a16:colId xmlns:a16="http://schemas.microsoft.com/office/drawing/2014/main" val="3049002777"/>
                    </a:ext>
                  </a:extLst>
                </a:gridCol>
                <a:gridCol w="913742">
                  <a:extLst>
                    <a:ext uri="{9D8B030D-6E8A-4147-A177-3AD203B41FA5}">
                      <a16:colId xmlns:a16="http://schemas.microsoft.com/office/drawing/2014/main" val="3874846574"/>
                    </a:ext>
                  </a:extLst>
                </a:gridCol>
              </a:tblGrid>
              <a:tr h="609171">
                <a:tc>
                  <a:txBody>
                    <a:bodyPr/>
                    <a:lstStyle/>
                    <a:p>
                      <a:r>
                        <a:rPr kumimoji="1" lang="ja-JP" altLang="en-US" sz="1600" b="1" u="none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交通事故</a:t>
                      </a:r>
                      <a:endParaRPr kumimoji="1" lang="en-US" altLang="ja-JP" sz="1600" b="1" u="none" dirty="0" smtClean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６月</a:t>
                      </a:r>
                      <a:endParaRPr kumimoji="1" lang="ja-JP" altLang="en-US" sz="16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本年累計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2645180"/>
                  </a:ext>
                </a:extLst>
              </a:tr>
              <a:tr h="6091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物件事故</a:t>
                      </a:r>
                      <a:endParaRPr kumimoji="1" lang="ja-JP" altLang="en-US" sz="16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２５２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１８００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0174800"/>
                  </a:ext>
                </a:extLst>
              </a:tr>
              <a:tr h="6091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人身事故</a:t>
                      </a:r>
                      <a:endParaRPr kumimoji="1" lang="ja-JP" altLang="en-US" sz="16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２８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２１２</a:t>
                      </a:r>
                      <a:endParaRPr kumimoji="1" lang="ja-JP" altLang="en-US" sz="1400" b="1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047561"/>
                  </a:ext>
                </a:extLst>
              </a:tr>
            </a:tbl>
          </a:graphicData>
        </a:graphic>
      </p:graphicFrame>
      <p:sp>
        <p:nvSpPr>
          <p:cNvPr id="30" name="テキスト ボックス 29"/>
          <p:cNvSpPr txBox="1"/>
          <p:nvPr/>
        </p:nvSpPr>
        <p:spPr>
          <a:xfrm>
            <a:off x="47626" y="8086724"/>
            <a:ext cx="1071120" cy="1819275"/>
          </a:xfrm>
          <a:prstGeom prst="rect">
            <a:avLst/>
          </a:prstGeom>
          <a:noFill/>
        </p:spPr>
        <p:txBody>
          <a:bodyPr vert="horz" wrap="square" rtlCol="0">
            <a:prstTxWarp prst="textPlain">
              <a:avLst/>
            </a:prstTxWarp>
            <a:spAutoFit/>
          </a:bodyPr>
          <a:lstStyle/>
          <a:p>
            <a:pPr algn="dist"/>
            <a:r>
              <a:rPr lang="ja-JP" altLang="en-US" sz="1000" b="1" dirty="0" smtClean="0">
                <a:ln w="3175">
                  <a:solidFill>
                    <a:schemeClr val="bg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宗像署管内の</a:t>
            </a:r>
            <a:endParaRPr lang="en-US" altLang="ja-JP" sz="1000" b="1" dirty="0" smtClean="0">
              <a:ln w="3175">
                <a:solidFill>
                  <a:schemeClr val="bg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dist"/>
            <a:r>
              <a:rPr kumimoji="1" lang="ja-JP" altLang="en-US" sz="1000" b="1" dirty="0" smtClean="0">
                <a:ln w="3175">
                  <a:solidFill>
                    <a:schemeClr val="bg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事件・事故</a:t>
            </a:r>
            <a:endParaRPr kumimoji="1" lang="en-US" altLang="ja-JP" sz="1000" b="1" dirty="0" smtClean="0">
              <a:ln w="3175">
                <a:solidFill>
                  <a:schemeClr val="bg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dist"/>
            <a:r>
              <a:rPr lang="ja-JP" altLang="en-US" sz="1000" b="1" dirty="0" smtClean="0">
                <a:ln w="3175">
                  <a:solidFill>
                    <a:schemeClr val="bg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発生</a:t>
            </a:r>
            <a:r>
              <a:rPr lang="ja-JP" altLang="en-US" sz="1000" b="1" dirty="0">
                <a:ln w="3175">
                  <a:solidFill>
                    <a:schemeClr val="bg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状況</a:t>
            </a:r>
            <a:endParaRPr kumimoji="1" lang="ja-JP" altLang="en-US" sz="1000" b="1" dirty="0">
              <a:ln w="3175">
                <a:solidFill>
                  <a:schemeClr val="bg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</p:txBody>
      </p:sp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" t="7686" r="8382" b="8323"/>
          <a:stretch/>
        </p:blipFill>
        <p:spPr>
          <a:xfrm>
            <a:off x="92333" y="106912"/>
            <a:ext cx="1350861" cy="1343397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3" y="1521338"/>
            <a:ext cx="6945837" cy="707370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740601" y="1636442"/>
            <a:ext cx="5954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u="sng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飲酒運転取締強化中！　悲惨な事故を起こさせない！</a:t>
            </a:r>
            <a:endParaRPr kumimoji="1" lang="ja-JP" altLang="en-US" b="1" u="sng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pic>
        <p:nvPicPr>
          <p:cNvPr id="35" name="図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709" y="2452717"/>
            <a:ext cx="1363076" cy="1161948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763" y="2223599"/>
            <a:ext cx="3191371" cy="780595"/>
          </a:xfrm>
          <a:prstGeom prst="rect">
            <a:avLst/>
          </a:prstGeom>
        </p:spPr>
      </p:pic>
      <p:sp>
        <p:nvSpPr>
          <p:cNvPr id="37" name="テキスト ボックス 36"/>
          <p:cNvSpPr txBox="1"/>
          <p:nvPr/>
        </p:nvSpPr>
        <p:spPr>
          <a:xfrm>
            <a:off x="3752711" y="2440662"/>
            <a:ext cx="297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i="1" u="sng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自転車の飲酒運転もダメ！</a:t>
            </a:r>
            <a:endParaRPr kumimoji="1" lang="ja-JP" altLang="en-US" b="1" i="1" u="sng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pic>
        <p:nvPicPr>
          <p:cNvPr id="41" name="図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" y="4142456"/>
            <a:ext cx="6858000" cy="394944"/>
          </a:xfrm>
          <a:prstGeom prst="rect">
            <a:avLst/>
          </a:prstGeom>
        </p:spPr>
      </p:pic>
      <p:pic>
        <p:nvPicPr>
          <p:cNvPr id="44" name="図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5" y="7744069"/>
            <a:ext cx="6858000" cy="394308"/>
          </a:xfrm>
          <a:prstGeom prst="rect">
            <a:avLst/>
          </a:prstGeom>
        </p:spPr>
      </p:pic>
      <p:pic>
        <p:nvPicPr>
          <p:cNvPr id="46" name="図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6078"/>
            <a:ext cx="3690775" cy="579983"/>
          </a:xfrm>
          <a:prstGeom prst="rect">
            <a:avLst/>
          </a:prstGeom>
        </p:spPr>
      </p:pic>
      <p:sp>
        <p:nvSpPr>
          <p:cNvPr id="49" name="テキスト ボックス 48"/>
          <p:cNvSpPr txBox="1"/>
          <p:nvPr/>
        </p:nvSpPr>
        <p:spPr>
          <a:xfrm>
            <a:off x="146282" y="4566985"/>
            <a:ext cx="341268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ja-JP" altLang="en-US" sz="2400" b="1" i="1" u="sng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災害</a:t>
            </a:r>
            <a:r>
              <a:rPr lang="ja-JP" altLang="en-US" sz="2400" b="1" i="1" u="sng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に備えましょう！</a:t>
            </a:r>
            <a:endParaRPr kumimoji="1" lang="ja-JP" altLang="en-US" sz="2400" b="1" i="1" u="sng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" y="6187794"/>
            <a:ext cx="3605585" cy="1597114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55039" y="6365690"/>
            <a:ext cx="26368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i="1" u="sng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事前に避難所の確認</a:t>
            </a:r>
            <a:endParaRPr lang="en-US" altLang="ja-JP" sz="2000" b="1" i="1" u="sng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2000" b="1" i="1" u="sng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早めの避難</a:t>
            </a:r>
            <a:endParaRPr kumimoji="1" lang="en-US" altLang="ja-JP" sz="2000" b="1" i="1" u="sng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2000" b="1" i="1" u="sng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危ない箇所には</a:t>
            </a:r>
            <a:endParaRPr kumimoji="1" lang="en-US" altLang="ja-JP" sz="2000" b="1" i="1" u="sng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2000" b="1" i="1" u="sng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</a:t>
            </a:r>
            <a:r>
              <a:rPr lang="ja-JP" altLang="en-US" sz="2000" b="1" i="1" u="sng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　　</a:t>
            </a:r>
            <a:r>
              <a:rPr kumimoji="1" lang="ja-JP" altLang="en-US" sz="2000" b="1" i="1" u="sng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近づかない</a:t>
            </a:r>
            <a:endParaRPr kumimoji="1" lang="en-US" altLang="ja-JP" sz="2000" b="1" i="1" u="sng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752711" y="3033691"/>
            <a:ext cx="3087424" cy="1077218"/>
          </a:xfrm>
          <a:prstGeom prst="rect">
            <a:avLst/>
          </a:prstGeom>
          <a:noFill/>
          <a:ln w="57150"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　　</a:t>
            </a:r>
            <a:r>
              <a:rPr kumimoji="1" lang="ja-JP" altLang="en-US" b="1" i="1" dirty="0" smtClean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飲酒運転かも？</a:t>
            </a:r>
            <a:r>
              <a:rPr lang="ja-JP" altLang="en-US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は</a:t>
            </a:r>
            <a:endParaRPr lang="en-US" altLang="ja-JP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dirty="0"/>
              <a:t>　</a:t>
            </a:r>
            <a:r>
              <a:rPr kumimoji="1" lang="ja-JP" altLang="en-US" dirty="0" smtClean="0"/>
              <a:t>　　</a:t>
            </a:r>
            <a:r>
              <a:rPr lang="ja-JP" altLang="en-US" dirty="0"/>
              <a:t>　</a:t>
            </a:r>
            <a:r>
              <a:rPr lang="ja-JP" altLang="en-US" b="1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すぐに</a:t>
            </a:r>
            <a:endParaRPr lang="en-US" altLang="ja-JP" b="1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dirty="0"/>
              <a:t>　</a:t>
            </a:r>
            <a:r>
              <a:rPr kumimoji="1" lang="ja-JP" altLang="en-US" dirty="0" smtClean="0"/>
              <a:t>　　　</a:t>
            </a:r>
            <a:r>
              <a:rPr kumimoji="1" lang="en-US" altLang="ja-JP" sz="2800" b="1" i="1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110</a:t>
            </a:r>
            <a:r>
              <a:rPr kumimoji="1" lang="ja-JP" altLang="en-US" sz="2800" b="1" i="1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番通報</a:t>
            </a:r>
            <a:endParaRPr kumimoji="1" lang="en-US" altLang="ja-JP" u="sng" dirty="0" smtClean="0">
              <a:solidFill>
                <a:srgbClr val="00206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pic>
        <p:nvPicPr>
          <p:cNvPr id="33" name="図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00" y="3118512"/>
            <a:ext cx="763681" cy="945222"/>
          </a:xfrm>
          <a:prstGeom prst="rect">
            <a:avLst/>
          </a:prstGeom>
        </p:spPr>
      </p:pic>
      <p:sp>
        <p:nvSpPr>
          <p:cNvPr id="51" name="テキスト ボックス 50"/>
          <p:cNvSpPr txBox="1"/>
          <p:nvPr/>
        </p:nvSpPr>
        <p:spPr>
          <a:xfrm>
            <a:off x="3708431" y="6026948"/>
            <a:ext cx="3065786" cy="89255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u="sng" dirty="0" smtClean="0"/>
              <a:t>受験資格の種類</a:t>
            </a:r>
            <a:endParaRPr kumimoji="1" lang="en-US" altLang="ja-JP" sz="2000" b="1" u="sng" dirty="0" smtClean="0"/>
          </a:p>
          <a:p>
            <a:r>
              <a:rPr lang="ja-JP" altLang="en-US" sz="1600" b="1" dirty="0" smtClean="0"/>
              <a:t>警察官</a:t>
            </a:r>
            <a:r>
              <a:rPr lang="en-US" altLang="ja-JP" sz="1600" b="1" dirty="0" smtClean="0"/>
              <a:t>A</a:t>
            </a:r>
            <a:r>
              <a:rPr lang="ja-JP" altLang="en-US" sz="1600" b="1" dirty="0" smtClean="0"/>
              <a:t>　</a:t>
            </a:r>
            <a:r>
              <a:rPr lang="ja-JP" altLang="en-US" sz="1600" b="1" u="sng" dirty="0" smtClean="0"/>
              <a:t>大卒及び卒業見込み</a:t>
            </a:r>
            <a:endParaRPr lang="en-US" altLang="ja-JP" sz="1600" b="1" u="sng" dirty="0" smtClean="0"/>
          </a:p>
          <a:p>
            <a:r>
              <a:rPr kumimoji="1" lang="ja-JP" altLang="en-US" sz="1600" b="1" dirty="0" smtClean="0"/>
              <a:t>警察官</a:t>
            </a:r>
            <a:r>
              <a:rPr kumimoji="1" lang="en-US" altLang="ja-JP" sz="1600" b="1" dirty="0" smtClean="0"/>
              <a:t>B</a:t>
            </a:r>
            <a:r>
              <a:rPr kumimoji="1" lang="ja-JP" altLang="en-US" sz="1600" b="1" dirty="0" smtClean="0"/>
              <a:t>　</a:t>
            </a:r>
            <a:r>
              <a:rPr kumimoji="1" lang="ja-JP" altLang="en-US" sz="1600" b="1" u="sng" dirty="0" smtClean="0"/>
              <a:t>高卒及び卒業見込み</a:t>
            </a:r>
            <a:endParaRPr kumimoji="1" lang="en-US" altLang="ja-JP" b="1" u="sng" dirty="0" smtClean="0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3728519" y="5167612"/>
            <a:ext cx="2990298" cy="738664"/>
          </a:xfrm>
          <a:prstGeom prst="rect">
            <a:avLst/>
          </a:prstGeom>
          <a:noFill/>
          <a:ln w="571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警察官採用試験受付期間　</a:t>
            </a:r>
            <a:endParaRPr lang="en-US" altLang="ja-JP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pPr algn="ctr"/>
            <a:r>
              <a:rPr lang="en-US" altLang="ja-JP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7</a:t>
            </a:r>
            <a:r>
              <a:rPr lang="ja-JP" altLang="en-US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月</a:t>
            </a:r>
            <a:r>
              <a:rPr lang="en-US" altLang="ja-JP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30</a:t>
            </a:r>
            <a:r>
              <a:rPr lang="ja-JP" altLang="en-US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日～</a:t>
            </a:r>
            <a:r>
              <a:rPr lang="en-US" altLang="ja-JP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8</a:t>
            </a:r>
            <a:r>
              <a:rPr lang="ja-JP" altLang="en-US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月</a:t>
            </a:r>
            <a:r>
              <a:rPr lang="en-US" altLang="ja-JP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26</a:t>
            </a:r>
            <a:r>
              <a:rPr lang="ja-JP" altLang="en-US" sz="2400" u="sng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日</a:t>
            </a:r>
            <a:endParaRPr kumimoji="1" lang="ja-JP" altLang="en-US" sz="2400" u="sng" dirty="0">
              <a:solidFill>
                <a:srgbClr val="00206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3690775" y="7036462"/>
            <a:ext cx="3065787" cy="73866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「</a:t>
            </a:r>
            <a:r>
              <a:rPr lang="ja-JP" altLang="en-US" sz="1600" dirty="0" smtClean="0">
                <a:solidFill>
                  <a:srgbClr val="00206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個別面談</a:t>
            </a:r>
            <a:r>
              <a:rPr lang="ja-JP" altLang="en-US" sz="16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」を随時受付中！</a:t>
            </a:r>
            <a:endParaRPr lang="en-US" altLang="ja-JP" sz="16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16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気軽</a:t>
            </a:r>
            <a:r>
              <a:rPr lang="ja-JP" altLang="en-US" sz="16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に</a:t>
            </a:r>
            <a:r>
              <a:rPr kumimoji="1" lang="ja-JP" altLang="en-US" sz="16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宗像警察署へお電話を！</a:t>
            </a:r>
            <a:endParaRPr kumimoji="1" lang="en-US" altLang="ja-JP" sz="1600" dirty="0" smtClean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10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０９４０－３６－０１１０　（ガイダンス⑥）</a:t>
            </a:r>
            <a:endParaRPr kumimoji="1" lang="ja-JP" altLang="en-US" sz="105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42290" y="2425442"/>
            <a:ext cx="3530010" cy="1631216"/>
          </a:xfrm>
          <a:prstGeom prst="rect">
            <a:avLst/>
          </a:prstGeom>
          <a:noFill/>
          <a:ln w="76200">
            <a:solidFill>
              <a:srgbClr val="FF000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i="1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　　　飲酒運転は</a:t>
            </a:r>
            <a:endParaRPr kumimoji="1" lang="en-US" altLang="ja-JP" sz="2000" b="1" i="1" dirty="0" smtClean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r>
              <a:rPr lang="ja-JP" altLang="en-US" sz="2000" b="1" i="1" u="sng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しない！！！</a:t>
            </a:r>
            <a:endParaRPr lang="en-US" altLang="ja-JP" sz="2000" b="1" i="1" u="sng" dirty="0" smtClean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r>
              <a:rPr kumimoji="1" lang="ja-JP" altLang="en-US" sz="2000" b="1" i="1" u="sng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させない！！！</a:t>
            </a:r>
            <a:endParaRPr kumimoji="1" lang="en-US" altLang="ja-JP" sz="2000" b="1" i="1" u="sng" dirty="0" smtClean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r>
              <a:rPr lang="ja-JP" altLang="en-US" sz="2000" b="1" i="1" u="sng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許さない！！！</a:t>
            </a:r>
            <a:endParaRPr lang="en-US" altLang="ja-JP" sz="2000" b="1" i="1" u="sng" dirty="0" smtClean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r>
              <a:rPr kumimoji="1" lang="ja-JP" altLang="en-US" sz="2000" b="1" i="1" u="sng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そして見逃さない！！！</a:t>
            </a:r>
            <a:endParaRPr kumimoji="1" lang="ja-JP" altLang="en-US" sz="2000" b="1" i="1" u="sng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3495" y="5136412"/>
            <a:ext cx="3398209" cy="1015663"/>
          </a:xfrm>
          <a:prstGeom prst="rect">
            <a:avLst/>
          </a:prstGeom>
          <a:noFill/>
          <a:ln w="57150"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 smtClean="0">
                <a:latin typeface="HG教科書体" panose="02020609000000000000" pitchFamily="17" charset="-128"/>
                <a:ea typeface="HG教科書体" panose="02020609000000000000" pitchFamily="17" charset="-128"/>
              </a:rPr>
              <a:t>令和７年</a:t>
            </a:r>
            <a:r>
              <a:rPr kumimoji="1" lang="ja-JP" altLang="en-US" sz="2000" b="1" dirty="0" smtClean="0">
                <a:latin typeface="HG教科書体" panose="02020609000000000000" pitchFamily="17" charset="-128"/>
                <a:ea typeface="HG教科書体" panose="02020609000000000000" pitchFamily="17" charset="-128"/>
              </a:rPr>
              <a:t>８月</a:t>
            </a:r>
            <a:r>
              <a:rPr lang="ja-JP" altLang="en-US" sz="2000" b="1" dirty="0" smtClean="0">
                <a:latin typeface="HG教科書体" panose="02020609000000000000" pitchFamily="17" charset="-128"/>
                <a:ea typeface="HG教科書体" panose="02020609000000000000" pitchFamily="17" charset="-128"/>
              </a:rPr>
              <a:t>９日から</a:t>
            </a:r>
            <a:r>
              <a:rPr kumimoji="1" lang="ja-JP" altLang="en-US" sz="2000" b="1" dirty="0" smtClean="0">
                <a:latin typeface="HG教科書体" panose="02020609000000000000" pitchFamily="17" charset="-128"/>
                <a:ea typeface="HG教科書体" panose="02020609000000000000" pitchFamily="17" charset="-128"/>
              </a:rPr>
              <a:t>の</a:t>
            </a:r>
            <a:endParaRPr kumimoji="1" lang="en-US" altLang="ja-JP" sz="2000" b="1" dirty="0" smtClean="0">
              <a:latin typeface="HG教科書体" panose="02020609000000000000" pitchFamily="17" charset="-128"/>
              <a:ea typeface="HG教科書体" panose="02020609000000000000" pitchFamily="17" charset="-128"/>
            </a:endParaRPr>
          </a:p>
          <a:p>
            <a:r>
              <a:rPr kumimoji="1" lang="ja-JP" altLang="en-US" sz="2000" b="1" dirty="0" smtClean="0">
                <a:latin typeface="HG教科書体" panose="02020609000000000000" pitchFamily="17" charset="-128"/>
                <a:ea typeface="HG教科書体" panose="02020609000000000000" pitchFamily="17" charset="-128"/>
              </a:rPr>
              <a:t>大雨災害で宗像署管内では</a:t>
            </a:r>
            <a:endParaRPr kumimoji="1" lang="en-US" altLang="ja-JP" sz="2000" b="1" dirty="0" smtClean="0">
              <a:latin typeface="HG教科書体" panose="02020609000000000000" pitchFamily="17" charset="-128"/>
              <a:ea typeface="HG教科書体" panose="02020609000000000000" pitchFamily="17" charset="-128"/>
            </a:endParaRPr>
          </a:p>
          <a:p>
            <a:r>
              <a:rPr kumimoji="1" lang="ja-JP" altLang="en-US" sz="2000" b="1" u="sng" dirty="0" smtClean="0">
                <a:solidFill>
                  <a:srgbClr val="FF0000"/>
                </a:solidFill>
                <a:latin typeface="HG教科書体" panose="02020609000000000000" pitchFamily="17" charset="-128"/>
                <a:ea typeface="HG教科書体" panose="02020609000000000000" pitchFamily="17" charset="-128"/>
              </a:rPr>
              <a:t>冠水等で甚大な被害が発生</a:t>
            </a:r>
            <a:r>
              <a:rPr kumimoji="1" lang="ja-JP" altLang="en-US" sz="2000" b="1" dirty="0" smtClean="0">
                <a:latin typeface="HG教科書体" panose="02020609000000000000" pitchFamily="17" charset="-128"/>
                <a:ea typeface="HG教科書体" panose="02020609000000000000" pitchFamily="17" charset="-128"/>
              </a:rPr>
              <a:t>。</a:t>
            </a:r>
            <a:endParaRPr kumimoji="1" lang="ja-JP" altLang="en-US" sz="2000" b="1" dirty="0">
              <a:latin typeface="HG教科書体" panose="02020609000000000000" pitchFamily="17" charset="-128"/>
              <a:ea typeface="HG教科書体" panose="02020609000000000000" pitchFamily="17" charset="-128"/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9489">
            <a:off x="2635848" y="6331837"/>
            <a:ext cx="967818" cy="733413"/>
          </a:xfrm>
          <a:prstGeom prst="rect">
            <a:avLst/>
          </a:prstGeom>
        </p:spPr>
      </p:pic>
      <p:cxnSp>
        <p:nvCxnSpPr>
          <p:cNvPr id="4" name="直線コネクタ 3"/>
          <p:cNvCxnSpPr/>
          <p:nvPr/>
        </p:nvCxnSpPr>
        <p:spPr>
          <a:xfrm flipV="1">
            <a:off x="1151365" y="8482139"/>
            <a:ext cx="2674388" cy="93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 flipV="1">
            <a:off x="3917961" y="8616306"/>
            <a:ext cx="2910538" cy="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26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</TotalTime>
  <Words>230</Words>
  <Application>Microsoft Office PowerPoint</Application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HGP創英ﾌﾟﾚｾﾞﾝｽEB</vt:lpstr>
      <vt:lpstr>HGS創英角ﾎﾟｯﾌﾟ体</vt:lpstr>
      <vt:lpstr>HG教科書体</vt:lpstr>
      <vt:lpstr>HG創英角ﾎﾟｯﾌﾟ体</vt:lpstr>
      <vt:lpstr>UD デジタル 教科書体 N-B</vt:lpstr>
      <vt:lpstr>UD デジタル 教科書体 NK-B</vt:lpstr>
      <vt:lpstr>游ゴシック</vt:lpstr>
      <vt:lpstr>游ゴシック Light</vt:lpstr>
      <vt:lpstr>Arial</vt:lpstr>
      <vt:lpstr>Office テーマ</vt:lpstr>
      <vt:lpstr>わたしたちのまち 宗像・福津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宗像警察署 地域だより</dc:title>
  <dc:creator>Windows ユーザー</dc:creator>
  <cp:lastModifiedBy>jyoukanunyou</cp:lastModifiedBy>
  <cp:revision>71</cp:revision>
  <cp:lastPrinted>2026-07-28T05:23:09Z</cp:lastPrinted>
  <dcterms:created xsi:type="dcterms:W3CDTF">2025-07-14T06:10:17Z</dcterms:created>
  <dcterms:modified xsi:type="dcterms:W3CDTF">2026-07-28T05:29:58Z</dcterms:modified>
</cp:coreProperties>
</file>