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33"/>
    <a:srgbClr val="351AA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 varScale="1">
        <p:scale>
          <a:sx n="77" d="100"/>
          <a:sy n="77" d="100"/>
        </p:scale>
        <p:origin x="3156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Sheet1!$B$21</c:f>
              <c:strCache>
                <c:ptCount val="1"/>
                <c:pt idx="0">
                  <c:v>Ｒ４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Sheet1!$C$21:$H$21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26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8B-4827-996A-A0BE907BA230}"/>
            </c:ext>
          </c:extLst>
        </c:ser>
        <c:ser>
          <c:idx val="1"/>
          <c:order val="1"/>
          <c:tx>
            <c:strRef>
              <c:f>Sheet1!$B$22</c:f>
              <c:strCache>
                <c:ptCount val="1"/>
                <c:pt idx="0">
                  <c:v>Ｒ５</c:v>
                </c:pt>
              </c:strCache>
            </c:strRef>
          </c:tx>
          <c:spPr>
            <a:solidFill>
              <a:srgbClr val="FB71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Sheet1!$C$22:$H$22</c:f>
              <c:numCache>
                <c:formatCode>General</c:formatCode>
                <c:ptCount val="6"/>
                <c:pt idx="0">
                  <c:v>10</c:v>
                </c:pt>
                <c:pt idx="1">
                  <c:v>6</c:v>
                </c:pt>
                <c:pt idx="2">
                  <c:v>4</c:v>
                </c:pt>
                <c:pt idx="3">
                  <c:v>0</c:v>
                </c:pt>
                <c:pt idx="4">
                  <c:v>39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8B-4827-996A-A0BE907BA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72885760"/>
        <c:axId val="72887296"/>
      </c:barChart>
      <c:catAx>
        <c:axId val="7288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spc="-100" baseline="0"/>
            </a:pPr>
            <a:endParaRPr lang="ja-JP"/>
          </a:p>
        </c:txPr>
        <c:crossAx val="72887296"/>
        <c:crosses val="autoZero"/>
        <c:auto val="1"/>
        <c:lblAlgn val="ctr"/>
        <c:lblOffset val="50"/>
        <c:noMultiLvlLbl val="0"/>
      </c:catAx>
      <c:valAx>
        <c:axId val="7288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72885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077353888785965"/>
          <c:y val="0.10508161518844557"/>
          <c:w val="0.22595019025608262"/>
          <c:h val="0.14397685891089412"/>
        </c:manualLayout>
      </c:layout>
      <c:overlay val="1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200" spc="0" baseline="0">
          <a:latin typeface="Meiryo UI" pitchFamily="50" charset="-128"/>
          <a:ea typeface="Meiryo UI" pitchFamily="50" charset="-128"/>
        </a:defRPr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r">
              <a:defRPr sz="1300"/>
            </a:lvl1pPr>
          </a:lstStyle>
          <a:p>
            <a:fld id="{CFD17290-92DA-46D1-B43D-2C446724B5B8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3" tIns="48291" rIns="96583" bIns="482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0"/>
          </a:xfrm>
          <a:prstGeom prst="rect">
            <a:avLst/>
          </a:prstGeom>
        </p:spPr>
        <p:txBody>
          <a:bodyPr vert="horz" lIns="96583" tIns="48291" rIns="96583" bIns="482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r">
              <a:defRPr sz="1300"/>
            </a:lvl1pPr>
          </a:lstStyle>
          <a:p>
            <a:fld id="{D5C23F8A-086B-4E34-BC4B-8475C61A9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89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23F8A-086B-4E34-BC4B-8475C61A91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4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19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6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73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8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3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27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41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4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71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02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3"/>
          <p:cNvSpPr txBox="1"/>
          <p:nvPr/>
        </p:nvSpPr>
        <p:spPr>
          <a:xfrm>
            <a:off x="284077" y="7541730"/>
            <a:ext cx="2393503" cy="13515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●刑法犯発生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 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   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228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(+58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件）</a:t>
            </a:r>
            <a:endParaRPr kumimoji="1"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●交通事故（人身事故）発生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・発生件数  　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179</a:t>
            </a:r>
            <a:r>
              <a:rPr kumimoji="1" lang="ja-JP" altLang="en-US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kumimoji="1" lang="en-US" altLang="ja-JP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(+ 17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・死者数         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(±  0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・負傷者数  　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227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lang="en-US" altLang="ja-JP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(+ 20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名）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　）は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前年同月比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を示す。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350630" y="920552"/>
            <a:ext cx="6192542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対角する 2 つの角を丸めた四角形 24"/>
          <p:cNvSpPr/>
          <p:nvPr/>
        </p:nvSpPr>
        <p:spPr>
          <a:xfrm>
            <a:off x="406899" y="9201472"/>
            <a:ext cx="6080004" cy="576064"/>
          </a:xfrm>
          <a:prstGeom prst="round2DiagRect">
            <a:avLst/>
          </a:prstGeom>
          <a:solidFill>
            <a:srgbClr val="FF9933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小郡警察署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℡</a:t>
            </a: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０９４２－７３－０１１０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☆　小郡警察署ホームページに各種情報を掲載中！　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小郡警察署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で検索を！　☆</a:t>
            </a:r>
          </a:p>
        </p:txBody>
      </p:sp>
      <p:sp>
        <p:nvSpPr>
          <p:cNvPr id="1025" name="テキスト ボックス 1024"/>
          <p:cNvSpPr txBox="1"/>
          <p:nvPr/>
        </p:nvSpPr>
        <p:spPr>
          <a:xfrm>
            <a:off x="350630" y="7056644"/>
            <a:ext cx="4818915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管内の犯罪・交通事故の発生状況</a:t>
            </a:r>
            <a:r>
              <a:rPr kumimoji="1"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（令和５年９月末現在）</a:t>
            </a:r>
            <a:endParaRPr kumimoji="1"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50630" y="200472"/>
            <a:ext cx="6192542" cy="631017"/>
            <a:chOff x="0" y="0"/>
            <a:chExt cx="4572000" cy="361950"/>
          </a:xfrm>
        </p:grpSpPr>
        <p:sp>
          <p:nvSpPr>
            <p:cNvPr id="42" name="正方形/長方形 41"/>
            <p:cNvSpPr/>
            <p:nvPr/>
          </p:nvSpPr>
          <p:spPr>
            <a:xfrm>
              <a:off x="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小</a:t>
              </a: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523875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郡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02870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警</a:t>
              </a: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571624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察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2066923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署</a:t>
              </a: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600323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ニ</a:t>
              </a: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124198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ュ</a:t>
              </a: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648074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ー</a:t>
              </a: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200525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ス</a:t>
              </a:r>
            </a:p>
          </p:txBody>
        </p:sp>
      </p:grpSp>
      <p:graphicFrame>
        <p:nvGraphicFramePr>
          <p:cNvPr id="34" name="グラフ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563415"/>
              </p:ext>
            </p:extLst>
          </p:nvPr>
        </p:nvGraphicFramePr>
        <p:xfrm>
          <a:off x="2458122" y="7448844"/>
          <a:ext cx="4248151" cy="1638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正方形/長方形 34"/>
          <p:cNvSpPr/>
          <p:nvPr/>
        </p:nvSpPr>
        <p:spPr>
          <a:xfrm>
            <a:off x="1507138" y="1043152"/>
            <a:ext cx="4297664" cy="71180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>
                <a:gd name="adj" fmla="val 49751"/>
              </a:avLst>
            </a:prstTxWarp>
            <a:spAutoFit/>
          </a:bodyPr>
          <a:lstStyle/>
          <a:p>
            <a:r>
              <a:rPr lang="ja-JP" altLang="en-US" sz="5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大切</a:t>
            </a:r>
            <a:r>
              <a:rPr lang="ja-JP" altLang="en-US" sz="5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な</a:t>
            </a:r>
            <a:r>
              <a:rPr lang="ja-JP" altLang="en-US" sz="5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人</a:t>
            </a:r>
            <a:r>
              <a:rPr lang="ja-JP" altLang="en-US" sz="5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が犯罪被害にあわれたら</a:t>
            </a:r>
            <a:endParaRPr lang="en-US" altLang="ja-JP" sz="52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r>
              <a:rPr lang="ja-JP" altLang="en-US" sz="5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～犯罪被害者支援制度のご案内～</a:t>
            </a:r>
            <a:endParaRPr lang="en-US" altLang="ja-JP" sz="52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50630" y="1828221"/>
            <a:ext cx="6192541" cy="234924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犯罪被害相談「心のリリーフ・ライン」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ja-JP" altLang="en-US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50630" y="2078469"/>
            <a:ext cx="620196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100" dirty="0" smtClean="0">
                <a:solidFill>
                  <a:srgbClr val="CC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福岡県警察では、犯罪被害に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われた方々の心のケアを行う専用の相談窓口、犯罪被害相談「心のリリーフ・ライン」を開設しています。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匿名でも構いません。女性の臨床心理士が丁寧にお聴きします。</a:t>
            </a:r>
            <a:endParaRPr kumimoji="1" lang="ja-JP" altLang="en-US" sz="1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04827" y="2863147"/>
            <a:ext cx="4328943" cy="1007968"/>
          </a:xfrm>
          <a:prstGeom prst="rect">
            <a:avLst/>
          </a:prstGeom>
          <a:noFill/>
          <a:ln w="15875">
            <a:solidFill>
              <a:srgbClr val="CCCCF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福岡県警察本部犯罪被害相談「心のリリーフ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・ライン」</a:t>
            </a:r>
            <a:endParaRPr kumimoji="1"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電話番号　０９２－６３２－７８３０</a:t>
            </a:r>
            <a:endParaRPr kumimoji="1"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■　相談受付時間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月～金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kumimoji="1"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午前９時００分～午後５時４５分</a:t>
            </a:r>
            <a:endParaRPr kumimoji="1"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（祝日・年末年始を除く）</a:t>
            </a:r>
            <a:endParaRPr kumimoji="1"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04827" y="3870338"/>
            <a:ext cx="4415607" cy="391075"/>
          </a:xfrm>
          <a:prstGeom prst="rect">
            <a:avLst/>
          </a:prstGeom>
          <a:noFill/>
          <a:ln w="15875">
            <a:solidFill>
              <a:srgbClr val="FF5050"/>
            </a:solidFill>
            <a:prstDash val="dash"/>
          </a:ln>
        </p:spPr>
        <p:txBody>
          <a:bodyPr wrap="square" lIns="180000" tIns="216000" bIns="144000" rtlCol="0" anchor="ctr" anchorCtr="1">
            <a:noAutofit/>
          </a:bodyPr>
          <a:lstStyle/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ひとりで悩まないで、あなたの心の声を聴かせてください。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7418" y="4415156"/>
            <a:ext cx="6192542" cy="251620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性犯罪被害相談電話「＃８１０３（ハートさん）」</a:t>
            </a:r>
            <a:endParaRPr kumimoji="1" lang="ja-JP" altLang="en-US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29871" y="4662772"/>
            <a:ext cx="4263982" cy="212365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 smtClean="0">
                <a:solidFill>
                  <a:srgbClr val="FF505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福岡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県内から「＃８１０３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」に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ダイヤルしていただくと、福岡県警察本部の性犯罪被害相談電話に繋がります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。県外の方は、「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０１２０－７８３－０８４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」をダイヤルしてください。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平日の昼間（９：００～１７：４５）は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女性の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警察官又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は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臨床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心理士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が対応します。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土日、祝日及び夜間は、警察本部の当直員が対応します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　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男性の警察官が対応する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場合も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あります。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　電話の機種によって、使用できない場合があります。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kumimoji="1" lang="ja-JP" altLang="en-US" sz="1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52" name="オブジェクト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709890"/>
              </p:ext>
            </p:extLst>
          </p:nvPr>
        </p:nvGraphicFramePr>
        <p:xfrm>
          <a:off x="4619757" y="5572456"/>
          <a:ext cx="1847151" cy="88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5" imgW="4724235" imgH="2076329" progId="AcroExch.Document.DC">
                  <p:embed/>
                </p:oleObj>
              </mc:Choice>
              <mc:Fallback>
                <p:oleObj name="Acrobat Document" r:id="rId5" imgW="4724235" imgH="2076329" progId="AcroExch.Document.DC">
                  <p:embed/>
                  <p:pic>
                    <p:nvPicPr>
                      <p:cNvPr id="5" name="オブジェクト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19757" y="5572456"/>
                        <a:ext cx="1847151" cy="882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3" name="図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725" y="2560842"/>
            <a:ext cx="1786359" cy="13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0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A4 210 x 297 mm</PresentationFormat>
  <Paragraphs>39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Office ​​テーマ</vt:lpstr>
      <vt:lpstr>Acrobat Document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2023-04-28T01:56:31Z</dcterms:created>
  <dcterms:modified xsi:type="dcterms:W3CDTF">2024-03-16T03:48:06Z</dcterms:modified>
</cp:coreProperties>
</file>