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9933"/>
    <a:srgbClr val="351AA6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4" autoAdjust="0"/>
  </p:normalViewPr>
  <p:slideViewPr>
    <p:cSldViewPr>
      <p:cViewPr varScale="1">
        <p:scale>
          <a:sx n="77" d="100"/>
          <a:sy n="77" d="100"/>
        </p:scale>
        <p:origin x="3156" y="9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Sheet1!$B$21</c:f>
              <c:strCache>
                <c:ptCount val="1"/>
                <c:pt idx="0">
                  <c:v>Ｒ４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Sheet1!$C$20:$H$20</c:f>
              <c:strCache>
                <c:ptCount val="6"/>
                <c:pt idx="0">
                  <c:v>空き巣</c:v>
                </c:pt>
                <c:pt idx="1">
                  <c:v>車上ねらい</c:v>
                </c:pt>
                <c:pt idx="2">
                  <c:v>部品ねらい</c:v>
                </c:pt>
                <c:pt idx="3">
                  <c:v>オートバイ盗</c:v>
                </c:pt>
                <c:pt idx="4">
                  <c:v>自転車盗</c:v>
                </c:pt>
                <c:pt idx="5">
                  <c:v>万引き</c:v>
                </c:pt>
              </c:strCache>
            </c:strRef>
          </c:cat>
          <c:val>
            <c:numRef>
              <c:f>Sheet1!$C$21:$H$21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1</c:v>
                </c:pt>
                <c:pt idx="3">
                  <c:v>2</c:v>
                </c:pt>
                <c:pt idx="4">
                  <c:v>18</c:v>
                </c:pt>
                <c:pt idx="5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A6-4F2C-8694-32B2FD759427}"/>
            </c:ext>
          </c:extLst>
        </c:ser>
        <c:ser>
          <c:idx val="1"/>
          <c:order val="1"/>
          <c:tx>
            <c:strRef>
              <c:f>Sheet1!$B$22</c:f>
              <c:strCache>
                <c:ptCount val="1"/>
                <c:pt idx="0">
                  <c:v>Ｒ５</c:v>
                </c:pt>
              </c:strCache>
            </c:strRef>
          </c:tx>
          <c:spPr>
            <a:solidFill>
              <a:srgbClr val="FB713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Sheet1!$C$20:$H$20</c:f>
              <c:strCache>
                <c:ptCount val="6"/>
                <c:pt idx="0">
                  <c:v>空き巣</c:v>
                </c:pt>
                <c:pt idx="1">
                  <c:v>車上ねらい</c:v>
                </c:pt>
                <c:pt idx="2">
                  <c:v>部品ねらい</c:v>
                </c:pt>
                <c:pt idx="3">
                  <c:v>オートバイ盗</c:v>
                </c:pt>
                <c:pt idx="4">
                  <c:v>自転車盗</c:v>
                </c:pt>
                <c:pt idx="5">
                  <c:v>万引き</c:v>
                </c:pt>
              </c:strCache>
            </c:strRef>
          </c:cat>
          <c:val>
            <c:numRef>
              <c:f>Sheet1!$C$22:$H$22</c:f>
              <c:numCache>
                <c:formatCode>General</c:formatCode>
                <c:ptCount val="6"/>
                <c:pt idx="0">
                  <c:v>10</c:v>
                </c:pt>
                <c:pt idx="1">
                  <c:v>3</c:v>
                </c:pt>
                <c:pt idx="2">
                  <c:v>3</c:v>
                </c:pt>
                <c:pt idx="3">
                  <c:v>0</c:v>
                </c:pt>
                <c:pt idx="4">
                  <c:v>24</c:v>
                </c:pt>
                <c:pt idx="5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A6-4F2C-8694-32B2FD7594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0"/>
        <c:axId val="72885760"/>
        <c:axId val="72887296"/>
      </c:barChart>
      <c:catAx>
        <c:axId val="72885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spc="-100" baseline="0"/>
            </a:pPr>
            <a:endParaRPr lang="ja-JP"/>
          </a:p>
        </c:txPr>
        <c:crossAx val="72887296"/>
        <c:crosses val="autoZero"/>
        <c:auto val="1"/>
        <c:lblAlgn val="ctr"/>
        <c:lblOffset val="50"/>
        <c:noMultiLvlLbl val="0"/>
      </c:catAx>
      <c:valAx>
        <c:axId val="72887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ja-JP"/>
          </a:p>
        </c:txPr>
        <c:crossAx val="728857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9077353888785965"/>
          <c:y val="0.10508161518844557"/>
          <c:w val="0.22595019025608262"/>
          <c:h val="0.14397685891089412"/>
        </c:manualLayout>
      </c:layout>
      <c:overlay val="1"/>
      <c:txPr>
        <a:bodyPr/>
        <a:lstStyle/>
        <a:p>
          <a:pPr>
            <a:defRPr sz="10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200" spc="0" baseline="0">
          <a:latin typeface="Meiryo UI" pitchFamily="50" charset="-128"/>
          <a:ea typeface="Meiryo UI" pitchFamily="50" charset="-128"/>
        </a:defRPr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84871" cy="500935"/>
          </a:xfrm>
          <a:prstGeom prst="rect">
            <a:avLst/>
          </a:prstGeom>
        </p:spPr>
        <p:txBody>
          <a:bodyPr vert="horz" lIns="96583" tIns="48291" rIns="96583" bIns="48291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0" y="2"/>
            <a:ext cx="2984871" cy="500935"/>
          </a:xfrm>
          <a:prstGeom prst="rect">
            <a:avLst/>
          </a:prstGeom>
        </p:spPr>
        <p:txBody>
          <a:bodyPr vert="horz" lIns="96583" tIns="48291" rIns="96583" bIns="48291" rtlCol="0"/>
          <a:lstStyle>
            <a:lvl1pPr algn="r">
              <a:defRPr sz="1300"/>
            </a:lvl1pPr>
          </a:lstStyle>
          <a:p>
            <a:fld id="{CFD17290-92DA-46D1-B43D-2C446724B5B8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750888"/>
            <a:ext cx="26019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3" tIns="48291" rIns="96583" bIns="482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758890"/>
            <a:ext cx="5510530" cy="4508420"/>
          </a:xfrm>
          <a:prstGeom prst="rect">
            <a:avLst/>
          </a:prstGeom>
        </p:spPr>
        <p:txBody>
          <a:bodyPr vert="horz" lIns="96583" tIns="48291" rIns="96583" bIns="4829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516040"/>
            <a:ext cx="2984871" cy="500935"/>
          </a:xfrm>
          <a:prstGeom prst="rect">
            <a:avLst/>
          </a:prstGeom>
        </p:spPr>
        <p:txBody>
          <a:bodyPr vert="horz" lIns="96583" tIns="48291" rIns="96583" bIns="4829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0" y="9516040"/>
            <a:ext cx="2984871" cy="500935"/>
          </a:xfrm>
          <a:prstGeom prst="rect">
            <a:avLst/>
          </a:prstGeom>
        </p:spPr>
        <p:txBody>
          <a:bodyPr vert="horz" lIns="96583" tIns="48291" rIns="96583" bIns="48291" rtlCol="0" anchor="b"/>
          <a:lstStyle>
            <a:lvl1pPr algn="r">
              <a:defRPr sz="1300"/>
            </a:lvl1pPr>
          </a:lstStyle>
          <a:p>
            <a:fld id="{D5C23F8A-086B-4E34-BC4B-8475C61A9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898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23F8A-086B-4E34-BC4B-8475C61A916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346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191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163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736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86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74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330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27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413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234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14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710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02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ボックス 3"/>
          <p:cNvSpPr txBox="1"/>
          <p:nvPr/>
        </p:nvSpPr>
        <p:spPr>
          <a:xfrm>
            <a:off x="284077" y="7541730"/>
            <a:ext cx="2393503" cy="135155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00"/>
              </a:lnSpc>
            </a:pPr>
            <a:r>
              <a:rPr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●刑法犯発生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状況 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            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  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160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 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(+34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件）</a:t>
            </a:r>
            <a:endParaRPr kumimoji="1"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●交通事故（人身事故）発生</a:t>
            </a: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状況</a:t>
            </a:r>
            <a:endParaRPr kumimoji="1" lang="en-US" altLang="ja-JP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・発生件数  　</a:t>
            </a: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113</a:t>
            </a:r>
            <a:r>
              <a:rPr kumimoji="1" lang="ja-JP" altLang="en-US" baseline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 </a:t>
            </a:r>
            <a:r>
              <a:rPr kumimoji="1" lang="en-US" altLang="ja-JP" baseline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(+  7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</a:t>
            </a: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endParaRPr kumimoji="1" lang="en-US" altLang="ja-JP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・死者数          </a:t>
            </a: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 </a:t>
            </a: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(±  0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endParaRPr kumimoji="1" lang="en-US" altLang="ja-JP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・負傷者数  　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139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 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(+  7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名）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　）は</a:t>
            </a: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前年同月比</a:t>
            </a: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を示す。</a:t>
            </a:r>
          </a:p>
        </p:txBody>
      </p:sp>
      <p:cxnSp>
        <p:nvCxnSpPr>
          <p:cNvPr id="19" name="直線コネクタ 18"/>
          <p:cNvCxnSpPr/>
          <p:nvPr/>
        </p:nvCxnSpPr>
        <p:spPr>
          <a:xfrm>
            <a:off x="350630" y="920552"/>
            <a:ext cx="6192542" cy="0"/>
          </a:xfrm>
          <a:prstGeom prst="line">
            <a:avLst/>
          </a:prstGeom>
          <a:ln w="508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対角する 2 つの角を丸めた四角形 24"/>
          <p:cNvSpPr/>
          <p:nvPr/>
        </p:nvSpPr>
        <p:spPr>
          <a:xfrm>
            <a:off x="406899" y="9201472"/>
            <a:ext cx="6080004" cy="576064"/>
          </a:xfrm>
          <a:prstGeom prst="round2DiagRect">
            <a:avLst/>
          </a:prstGeom>
          <a:solidFill>
            <a:srgbClr val="FF9933">
              <a:alpha val="5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小郡警察署</a:t>
            </a: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℡</a:t>
            </a:r>
            <a:r>
              <a:rPr lang="ja-JP" altLang="en-US" sz="16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０９４２－７３－０１１０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☆　小郡警察署ホームページに各種情報を掲載中！　　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『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小郡警察署　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』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で検索を！　☆</a:t>
            </a:r>
          </a:p>
        </p:txBody>
      </p:sp>
      <p:sp>
        <p:nvSpPr>
          <p:cNvPr id="1025" name="テキスト ボックス 1024"/>
          <p:cNvSpPr txBox="1"/>
          <p:nvPr/>
        </p:nvSpPr>
        <p:spPr>
          <a:xfrm>
            <a:off x="350630" y="7056644"/>
            <a:ext cx="4818915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管内の犯罪・交通事故の発生状況</a:t>
            </a:r>
            <a:r>
              <a:rPr kumimoji="1"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（令和５年６月末現在）</a:t>
            </a:r>
            <a:endParaRPr kumimoji="1" lang="ja-JP" altLang="en-US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41" name="グループ化 40"/>
          <p:cNvGrpSpPr/>
          <p:nvPr/>
        </p:nvGrpSpPr>
        <p:grpSpPr>
          <a:xfrm>
            <a:off x="350630" y="200472"/>
            <a:ext cx="6192542" cy="631017"/>
            <a:chOff x="0" y="0"/>
            <a:chExt cx="4572000" cy="361950"/>
          </a:xfrm>
        </p:grpSpPr>
        <p:sp>
          <p:nvSpPr>
            <p:cNvPr id="42" name="正方形/長方形 41"/>
            <p:cNvSpPr/>
            <p:nvPr/>
          </p:nvSpPr>
          <p:spPr>
            <a:xfrm>
              <a:off x="0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 dirty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小</a:t>
              </a: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523875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 dirty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郡</a:t>
              </a:r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1028700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警</a:t>
              </a:r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1571624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察</a:t>
              </a:r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2066923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署</a:t>
              </a: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2600323" y="0"/>
              <a:ext cx="371475" cy="3524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2000" b="1" cap="none" spc="0" dirty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ニ</a:t>
              </a: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3124198" y="0"/>
              <a:ext cx="371475" cy="3524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2000" b="1" cap="none" spc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ュ</a:t>
              </a:r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3648074" y="0"/>
              <a:ext cx="371475" cy="3524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2000" b="1" cap="none" spc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ー</a:t>
              </a:r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4200525" y="0"/>
              <a:ext cx="371475" cy="3524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2000" b="1" cap="none" spc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ス</a:t>
              </a:r>
            </a:p>
          </p:txBody>
        </p:sp>
      </p:grpSp>
      <p:graphicFrame>
        <p:nvGraphicFramePr>
          <p:cNvPr id="26" name="グラフ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1803609"/>
              </p:ext>
            </p:extLst>
          </p:nvPr>
        </p:nvGraphicFramePr>
        <p:xfrm>
          <a:off x="2458122" y="7534111"/>
          <a:ext cx="4248151" cy="1638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正方形/長方形 16"/>
          <p:cNvSpPr/>
          <p:nvPr/>
        </p:nvSpPr>
        <p:spPr>
          <a:xfrm>
            <a:off x="605968" y="1136193"/>
            <a:ext cx="5434060" cy="66018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5400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6FF33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メイリオ" pitchFamily="50" charset="-128"/>
              </a:rPr>
              <a:t>令和</a:t>
            </a:r>
            <a:r>
              <a:rPr lang="ja-JP" altLang="en-US" sz="540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6FF33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メイリオ" pitchFamily="50" charset="-128"/>
              </a:rPr>
              <a:t>５</a:t>
            </a:r>
            <a:r>
              <a:rPr lang="ja-JP" altLang="en-US" sz="5400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6FF33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メイリオ" pitchFamily="50" charset="-128"/>
              </a:rPr>
              <a:t>年度福岡県警察官募集</a:t>
            </a:r>
            <a:endParaRPr lang="ja-JP" altLang="en-US" sz="5400" dirty="0">
              <a:ln w="22225">
                <a:solidFill>
                  <a:schemeClr val="tx1"/>
                </a:solidFill>
                <a:prstDash val="solid"/>
              </a:ln>
              <a:solidFill>
                <a:srgbClr val="66FF33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メイリオ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59765" y="1915527"/>
            <a:ext cx="5959807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福岡県警察の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令和５年度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警察官採用試験の試験日程等については、次のとおりです。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29" y="2399716"/>
            <a:ext cx="5808731" cy="2507911"/>
          </a:xfrm>
          <a:prstGeom prst="rect">
            <a:avLst/>
          </a:prstGeom>
        </p:spPr>
      </p:pic>
      <p:sp>
        <p:nvSpPr>
          <p:cNvPr id="21" name="テキスト ボックス 20"/>
          <p:cNvSpPr txBox="1"/>
          <p:nvPr/>
        </p:nvSpPr>
        <p:spPr>
          <a:xfrm>
            <a:off x="342494" y="4952832"/>
            <a:ext cx="6254858" cy="405227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令和</a:t>
            </a:r>
            <a:r>
              <a:rPr lang="ja-JP" altLang="en-US" sz="12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５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年度第２回福岡県警察官採用試験のご案内</a:t>
            </a:r>
            <a:endParaRPr kumimoji="1" lang="ja-JP" altLang="en-US" sz="12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50630" y="5440213"/>
            <a:ext cx="5808731" cy="1601899"/>
          </a:xfrm>
          <a:prstGeom prst="rect">
            <a:avLst/>
          </a:prstGeom>
          <a:noFill/>
          <a:ln>
            <a:solidFill>
              <a:srgbClr val="CCFF99"/>
            </a:solidFill>
          </a:ln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■　受付期間：８月１０日（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木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）～８月３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１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日（木）</a:t>
            </a:r>
            <a:endParaRPr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■　第１次試験日：９月１７日（日）</a:t>
            </a:r>
            <a:endParaRPr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■　受験申込方法</a:t>
            </a:r>
            <a:endParaRPr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　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　受付期間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中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に右記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二次元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コードから福岡県警察採用サイトに</a:t>
            </a:r>
            <a:endParaRPr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アクセスし、受験申込要領をよく確認の上、申込手続を行ってください。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kumimoji="1"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374" y="5907364"/>
            <a:ext cx="881654" cy="88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テキスト ボックス 26"/>
          <p:cNvSpPr txBox="1"/>
          <p:nvPr/>
        </p:nvSpPr>
        <p:spPr>
          <a:xfrm>
            <a:off x="4820106" y="5633938"/>
            <a:ext cx="14159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 smtClean="0">
                <a:latin typeface="HG丸ｺﾞｼｯｸM-PRO" pitchFamily="50" charset="-128"/>
                <a:ea typeface="HG丸ｺﾞｼｯｸM-PRO" pitchFamily="50" charset="-128"/>
              </a:rPr>
              <a:t>福岡県警察採用サイト</a:t>
            </a:r>
            <a:endParaRPr kumimoji="1" lang="ja-JP" altLang="en-US" sz="9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207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</Words>
  <Application>Microsoft Office PowerPoint</Application>
  <PresentationFormat>A4 210 x 297 mm</PresentationFormat>
  <Paragraphs>32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BIZ UDPゴシック</vt:lpstr>
      <vt:lpstr>HG丸ｺﾞｼｯｸM-PRO</vt:lpstr>
      <vt:lpstr>HG創英角ｺﾞｼｯｸUB</vt:lpstr>
      <vt:lpstr>Meiryo UI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2023-04-28T01:56:31Z</dcterms:created>
  <dcterms:modified xsi:type="dcterms:W3CDTF">2024-03-16T03:47:54Z</dcterms:modified>
</cp:coreProperties>
</file>