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6858000" cy="9906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33"/>
    <a:srgbClr val="351AA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varScale="1">
        <p:scale>
          <a:sx n="77" d="100"/>
          <a:sy n="77" d="100"/>
        </p:scale>
        <p:origin x="3156" y="9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HB003S\&#23567;&#37089;&#32626;&#32207;&#21209;&#35506;&#32207;&#21209;&#20418;\&#9679;&#32207;&#21209;&#19968;&#20418;&#20316;&#26989;&#12501;&#12457;&#12523;&#12480;(&#20418;&#12501;&#12457;&#12523;&#12480;)\&#9670;&#9670;&#9670;&#26376;&#22577;&#38306;&#20418;&#65288;&#21508;&#31278;&#65404;&#65390;&#65392;&#65412;&#65398;&#65391;&#65412;&#65289;(H31.3.8&#20197;&#38477;)&#9670;&#9670;&#9670;\&#32207;&#21209;&#26376;&#22577;(&#26368;&#36895;&#32224;&#20999;&#12391;&#27598;&#26376;&#65299;&#26085;&#65289;\&#23567;&#37089;&#32626;&#12491;&#12517;&#12540;&#12473;\R5&#23567;&#37089;&#32626;&#12491;&#12517;&#12540;&#12473;\&#23567;&#37089;&#35686;&#23519;&#32626;&#12491;&#12517;&#12540;&#12473;&#65288;R5.6&#26376;&#21495;&#65289;\&#12464;&#12521;&#12501;&#12487;&#12540;&#12479;&#20837;&#21147;&#2999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[グラフデータ入力用.xlsx]Sheet1!$B$21</c:f>
              <c:strCache>
                <c:ptCount val="1"/>
                <c:pt idx="0">
                  <c:v>Ｒ４</c:v>
                </c:pt>
              </c:strCache>
            </c:strRef>
          </c:tx>
          <c:spPr>
            <a:solidFill>
              <a:schemeClr val="accent1"/>
            </a:solidFill>
          </c:spPr>
          <c:invertIfNegative val="0"/>
          <c:dLbls>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[グラフデータ入力用.xlsx]Sheet1!$C$20:$H$20</c:f>
              <c:strCache>
                <c:ptCount val="6"/>
                <c:pt idx="0">
                  <c:v>空き巣</c:v>
                </c:pt>
                <c:pt idx="1">
                  <c:v>車上ねらい</c:v>
                </c:pt>
                <c:pt idx="2">
                  <c:v>部品ねらい</c:v>
                </c:pt>
                <c:pt idx="3">
                  <c:v>オートバイ盗</c:v>
                </c:pt>
                <c:pt idx="4">
                  <c:v>自転車盗</c:v>
                </c:pt>
                <c:pt idx="5">
                  <c:v>万引き</c:v>
                </c:pt>
              </c:strCache>
            </c:strRef>
          </c:cat>
          <c:val>
            <c:numRef>
              <c:f>[グラフデータ入力用.xlsx]Sheet1!$C$21:$H$21</c:f>
              <c:numCache>
                <c:formatCode>General</c:formatCode>
                <c:ptCount val="6"/>
                <c:pt idx="0">
                  <c:v>0</c:v>
                </c:pt>
                <c:pt idx="1">
                  <c:v>2</c:v>
                </c:pt>
                <c:pt idx="2">
                  <c:v>0</c:v>
                </c:pt>
                <c:pt idx="3">
                  <c:v>2</c:v>
                </c:pt>
                <c:pt idx="4">
                  <c:v>9</c:v>
                </c:pt>
                <c:pt idx="5">
                  <c:v>8</c:v>
                </c:pt>
              </c:numCache>
            </c:numRef>
          </c:val>
          <c:extLst>
            <c:ext xmlns:c16="http://schemas.microsoft.com/office/drawing/2014/chart" uri="{C3380CC4-5D6E-409C-BE32-E72D297353CC}">
              <c16:uniqueId val="{00000000-DABC-405F-A0FD-0F8A1F6F8FD6}"/>
            </c:ext>
          </c:extLst>
        </c:ser>
        <c:ser>
          <c:idx val="1"/>
          <c:order val="1"/>
          <c:tx>
            <c:strRef>
              <c:f>[グラフデータ入力用.xlsx]Sheet1!$B$22</c:f>
              <c:strCache>
                <c:ptCount val="1"/>
                <c:pt idx="0">
                  <c:v>Ｒ５</c:v>
                </c:pt>
              </c:strCache>
            </c:strRef>
          </c:tx>
          <c:spPr>
            <a:solidFill>
              <a:srgbClr val="FB7133"/>
            </a:solidFill>
          </c:spPr>
          <c:invertIfNegative val="0"/>
          <c:dLbls>
            <c:spPr>
              <a:noFill/>
              <a:ln>
                <a:noFill/>
              </a:ln>
              <a:effectLst/>
            </c:spPr>
            <c:txPr>
              <a:bodyPr/>
              <a:lstStyle/>
              <a:p>
                <a:pPr>
                  <a:defRPr sz="1000" baseline="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[グラフデータ入力用.xlsx]Sheet1!$C$20:$H$20</c:f>
              <c:strCache>
                <c:ptCount val="6"/>
                <c:pt idx="0">
                  <c:v>空き巣</c:v>
                </c:pt>
                <c:pt idx="1">
                  <c:v>車上ねらい</c:v>
                </c:pt>
                <c:pt idx="2">
                  <c:v>部品ねらい</c:v>
                </c:pt>
                <c:pt idx="3">
                  <c:v>オートバイ盗</c:v>
                </c:pt>
                <c:pt idx="4">
                  <c:v>自転車盗</c:v>
                </c:pt>
                <c:pt idx="5">
                  <c:v>万引き</c:v>
                </c:pt>
              </c:strCache>
            </c:strRef>
          </c:cat>
          <c:val>
            <c:numRef>
              <c:f>[グラフデータ入力用.xlsx]Sheet1!$C$22:$H$22</c:f>
              <c:numCache>
                <c:formatCode>General</c:formatCode>
                <c:ptCount val="6"/>
                <c:pt idx="0">
                  <c:v>9</c:v>
                </c:pt>
                <c:pt idx="1">
                  <c:v>2</c:v>
                </c:pt>
                <c:pt idx="2">
                  <c:v>3</c:v>
                </c:pt>
                <c:pt idx="3">
                  <c:v>0</c:v>
                </c:pt>
                <c:pt idx="4">
                  <c:v>16</c:v>
                </c:pt>
                <c:pt idx="5">
                  <c:v>17</c:v>
                </c:pt>
              </c:numCache>
            </c:numRef>
          </c:val>
          <c:extLst>
            <c:ext xmlns:c16="http://schemas.microsoft.com/office/drawing/2014/chart" uri="{C3380CC4-5D6E-409C-BE32-E72D297353CC}">
              <c16:uniqueId val="{00000001-DABC-405F-A0FD-0F8A1F6F8FD6}"/>
            </c:ext>
          </c:extLst>
        </c:ser>
        <c:dLbls>
          <c:showLegendKey val="0"/>
          <c:showVal val="0"/>
          <c:showCatName val="0"/>
          <c:showSerName val="0"/>
          <c:showPercent val="0"/>
          <c:showBubbleSize val="0"/>
        </c:dLbls>
        <c:gapWidth val="180"/>
        <c:axId val="72885760"/>
        <c:axId val="72887296"/>
      </c:barChart>
      <c:catAx>
        <c:axId val="72885760"/>
        <c:scaling>
          <c:orientation val="minMax"/>
        </c:scaling>
        <c:delete val="0"/>
        <c:axPos val="b"/>
        <c:numFmt formatCode="General" sourceLinked="0"/>
        <c:majorTickMark val="out"/>
        <c:minorTickMark val="none"/>
        <c:tickLblPos val="nextTo"/>
        <c:txPr>
          <a:bodyPr/>
          <a:lstStyle/>
          <a:p>
            <a:pPr>
              <a:defRPr sz="1000" spc="-100" baseline="0"/>
            </a:pPr>
            <a:endParaRPr lang="ja-JP"/>
          </a:p>
        </c:txPr>
        <c:crossAx val="72887296"/>
        <c:crosses val="autoZero"/>
        <c:auto val="1"/>
        <c:lblAlgn val="ctr"/>
        <c:lblOffset val="50"/>
        <c:noMultiLvlLbl val="0"/>
      </c:catAx>
      <c:valAx>
        <c:axId val="72887296"/>
        <c:scaling>
          <c:orientation val="minMax"/>
        </c:scaling>
        <c:delete val="0"/>
        <c:axPos val="l"/>
        <c:majorGridlines/>
        <c:numFmt formatCode="General" sourceLinked="1"/>
        <c:majorTickMark val="out"/>
        <c:minorTickMark val="none"/>
        <c:tickLblPos val="nextTo"/>
        <c:txPr>
          <a:bodyPr/>
          <a:lstStyle/>
          <a:p>
            <a:pPr>
              <a:defRPr sz="1000"/>
            </a:pPr>
            <a:endParaRPr lang="ja-JP"/>
          </a:p>
        </c:txPr>
        <c:crossAx val="72885760"/>
        <c:crosses val="autoZero"/>
        <c:crossBetween val="between"/>
      </c:valAx>
    </c:plotArea>
    <c:legend>
      <c:legendPos val="t"/>
      <c:layout>
        <c:manualLayout>
          <c:xMode val="edge"/>
          <c:yMode val="edge"/>
          <c:x val="0.39077353888785965"/>
          <c:y val="0.10508161518844557"/>
          <c:w val="0.22595019025608262"/>
          <c:h val="0.14397685891089412"/>
        </c:manualLayout>
      </c:layout>
      <c:overlay val="1"/>
      <c:txPr>
        <a:bodyPr/>
        <a:lstStyle/>
        <a:p>
          <a:pPr>
            <a:defRPr sz="1000"/>
          </a:pPr>
          <a:endParaRPr lang="ja-JP"/>
        </a:p>
      </c:txPr>
    </c:legend>
    <c:plotVisOnly val="1"/>
    <c:dispBlanksAs val="gap"/>
    <c:showDLblsOverMax val="0"/>
  </c:chart>
  <c:txPr>
    <a:bodyPr/>
    <a:lstStyle/>
    <a:p>
      <a:pPr>
        <a:defRPr sz="1200" spc="0" baseline="0">
          <a:latin typeface="Meiryo UI" pitchFamily="50" charset="-128"/>
          <a:ea typeface="Meiryo UI" pitchFamily="50" charset="-128"/>
        </a:defRPr>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84871" cy="500935"/>
          </a:xfrm>
          <a:prstGeom prst="rect">
            <a:avLst/>
          </a:prstGeom>
        </p:spPr>
        <p:txBody>
          <a:bodyPr vert="horz" lIns="96583" tIns="48291" rIns="96583" bIns="48291"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700" y="2"/>
            <a:ext cx="2984871" cy="500935"/>
          </a:xfrm>
          <a:prstGeom prst="rect">
            <a:avLst/>
          </a:prstGeom>
        </p:spPr>
        <p:txBody>
          <a:bodyPr vert="horz" lIns="96583" tIns="48291" rIns="96583" bIns="48291" rtlCol="0"/>
          <a:lstStyle>
            <a:lvl1pPr algn="r">
              <a:defRPr sz="1300"/>
            </a:lvl1pPr>
          </a:lstStyle>
          <a:p>
            <a:fld id="{CFD17290-92DA-46D1-B43D-2C446724B5B8}" type="datetimeFigureOut">
              <a:rPr kumimoji="1" lang="ja-JP" altLang="en-US" smtClean="0"/>
              <a:t>2023/7/28</a:t>
            </a:fld>
            <a:endParaRPr kumimoji="1" lang="ja-JP" altLang="en-US"/>
          </a:p>
        </p:txBody>
      </p:sp>
      <p:sp>
        <p:nvSpPr>
          <p:cNvPr id="4" name="スライド イメージ プレースホルダー 3"/>
          <p:cNvSpPr>
            <a:spLocks noGrp="1" noRot="1" noChangeAspect="1"/>
          </p:cNvSpPr>
          <p:nvPr>
            <p:ph type="sldImg" idx="2"/>
          </p:nvPr>
        </p:nvSpPr>
        <p:spPr>
          <a:xfrm>
            <a:off x="2143125" y="750888"/>
            <a:ext cx="2601913" cy="3757612"/>
          </a:xfrm>
          <a:prstGeom prst="rect">
            <a:avLst/>
          </a:prstGeom>
          <a:noFill/>
          <a:ln w="12700">
            <a:solidFill>
              <a:prstClr val="black"/>
            </a:solidFill>
          </a:ln>
        </p:spPr>
        <p:txBody>
          <a:bodyPr vert="horz" lIns="96583" tIns="48291" rIns="96583" bIns="48291" rtlCol="0" anchor="ctr"/>
          <a:lstStyle/>
          <a:p>
            <a:endParaRPr lang="ja-JP" altLang="en-US"/>
          </a:p>
        </p:txBody>
      </p:sp>
      <p:sp>
        <p:nvSpPr>
          <p:cNvPr id="5" name="ノート プレースホルダー 4"/>
          <p:cNvSpPr>
            <a:spLocks noGrp="1"/>
          </p:cNvSpPr>
          <p:nvPr>
            <p:ph type="body" sz="quarter" idx="3"/>
          </p:nvPr>
        </p:nvSpPr>
        <p:spPr>
          <a:xfrm>
            <a:off x="688817" y="4758890"/>
            <a:ext cx="5510530" cy="4508420"/>
          </a:xfrm>
          <a:prstGeom prst="rect">
            <a:avLst/>
          </a:prstGeom>
        </p:spPr>
        <p:txBody>
          <a:bodyPr vert="horz" lIns="96583" tIns="48291" rIns="96583" bIns="482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516040"/>
            <a:ext cx="2984871" cy="500935"/>
          </a:xfrm>
          <a:prstGeom prst="rect">
            <a:avLst/>
          </a:prstGeom>
        </p:spPr>
        <p:txBody>
          <a:bodyPr vert="horz" lIns="96583" tIns="48291" rIns="96583" bIns="4829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700" y="9516040"/>
            <a:ext cx="2984871" cy="500935"/>
          </a:xfrm>
          <a:prstGeom prst="rect">
            <a:avLst/>
          </a:prstGeom>
        </p:spPr>
        <p:txBody>
          <a:bodyPr vert="horz" lIns="96583" tIns="48291" rIns="96583" bIns="48291" rtlCol="0" anchor="b"/>
          <a:lstStyle>
            <a:lvl1pPr algn="r">
              <a:defRPr sz="1300"/>
            </a:lvl1pPr>
          </a:lstStyle>
          <a:p>
            <a:fld id="{D5C23F8A-086B-4E34-BC4B-8475C61A916C}" type="slidenum">
              <a:rPr kumimoji="1" lang="ja-JP" altLang="en-US" smtClean="0"/>
              <a:t>‹#›</a:t>
            </a:fld>
            <a:endParaRPr kumimoji="1" lang="ja-JP" altLang="en-US"/>
          </a:p>
        </p:txBody>
      </p:sp>
    </p:spTree>
    <p:extLst>
      <p:ext uri="{BB962C8B-B14F-4D97-AF65-F5344CB8AC3E}">
        <p14:creationId xmlns:p14="http://schemas.microsoft.com/office/powerpoint/2010/main" val="21448989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C23F8A-086B-4E34-BC4B-8475C61A916C}" type="slidenum">
              <a:rPr kumimoji="1" lang="ja-JP" altLang="en-US" smtClean="0"/>
              <a:t>1</a:t>
            </a:fld>
            <a:endParaRPr kumimoji="1" lang="ja-JP" altLang="en-US"/>
          </a:p>
        </p:txBody>
      </p:sp>
    </p:spTree>
    <p:extLst>
      <p:ext uri="{BB962C8B-B14F-4D97-AF65-F5344CB8AC3E}">
        <p14:creationId xmlns:p14="http://schemas.microsoft.com/office/powerpoint/2010/main" val="373934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14119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57316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6217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292866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8247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33433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10027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125141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972234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427414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30EE132-C82C-4112-B1BD-828832C18983}"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247271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30EE132-C82C-4112-B1BD-828832C18983}" type="datetimeFigureOut">
              <a:rPr kumimoji="1" lang="ja-JP" altLang="en-US" smtClean="0"/>
              <a:t>2023/7/28</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0D19453-A9D4-44A2-9A41-94C2C847A4C4}" type="slidenum">
              <a:rPr kumimoji="1" lang="ja-JP" altLang="en-US" smtClean="0"/>
              <a:t>‹#›</a:t>
            </a:fld>
            <a:endParaRPr kumimoji="1" lang="ja-JP" altLang="en-US"/>
          </a:p>
        </p:txBody>
      </p:sp>
    </p:spTree>
    <p:extLst>
      <p:ext uri="{BB962C8B-B14F-4D97-AF65-F5344CB8AC3E}">
        <p14:creationId xmlns:p14="http://schemas.microsoft.com/office/powerpoint/2010/main" val="3170027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3"/>
          <p:cNvSpPr txBox="1"/>
          <p:nvPr/>
        </p:nvSpPr>
        <p:spPr>
          <a:xfrm>
            <a:off x="262312" y="7302198"/>
            <a:ext cx="2393503" cy="135155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600"/>
              </a:lnSpc>
            </a:pPr>
            <a:r>
              <a:rPr lang="ja-JP" altLang="en-US" dirty="0">
                <a:latin typeface="Meiryo UI" pitchFamily="50" charset="-128"/>
                <a:ea typeface="Meiryo UI" pitchFamily="50" charset="-128"/>
                <a:cs typeface="Meiryo UI" pitchFamily="50" charset="-128"/>
              </a:rPr>
              <a:t>●刑法犯発生</a:t>
            </a:r>
            <a:r>
              <a:rPr lang="ja-JP" altLang="en-US" dirty="0" smtClean="0">
                <a:latin typeface="Meiryo UI" pitchFamily="50" charset="-128"/>
                <a:ea typeface="Meiryo UI" pitchFamily="50" charset="-128"/>
                <a:cs typeface="Meiryo UI" pitchFamily="50" charset="-128"/>
              </a:rPr>
              <a:t>状況 </a:t>
            </a:r>
            <a:endParaRPr lang="en-US" altLang="ja-JP" dirty="0" smtClean="0">
              <a:latin typeface="Meiryo UI" pitchFamily="50" charset="-128"/>
              <a:ea typeface="Meiryo UI" pitchFamily="50" charset="-128"/>
              <a:cs typeface="Meiryo UI" pitchFamily="50" charset="-128"/>
            </a:endParaRPr>
          </a:p>
          <a:p>
            <a:pPr>
              <a:lnSpc>
                <a:spcPts val="16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108</a:t>
            </a:r>
            <a:r>
              <a:rPr lang="ja-JP" altLang="en-US" dirty="0" smtClean="0">
                <a:latin typeface="Meiryo UI" pitchFamily="50" charset="-128"/>
                <a:ea typeface="Meiryo UI" pitchFamily="50" charset="-128"/>
                <a:cs typeface="Meiryo UI" pitchFamily="50" charset="-128"/>
              </a:rPr>
              <a:t>件 </a:t>
            </a:r>
            <a:r>
              <a:rPr lang="en-US" altLang="ja-JP" smtClean="0">
                <a:latin typeface="Meiryo UI" pitchFamily="50" charset="-128"/>
                <a:ea typeface="Meiryo UI" pitchFamily="50" charset="-128"/>
                <a:cs typeface="Meiryo UI" pitchFamily="50" charset="-128"/>
              </a:rPr>
              <a:t>(+29</a:t>
            </a:r>
            <a:r>
              <a:rPr lang="ja-JP" altLang="en-US" smtClean="0">
                <a:latin typeface="Meiryo UI" pitchFamily="50" charset="-128"/>
                <a:ea typeface="Meiryo UI" pitchFamily="50" charset="-128"/>
                <a:cs typeface="Meiryo UI" pitchFamily="50" charset="-128"/>
              </a:rPr>
              <a:t>件</a:t>
            </a:r>
            <a:r>
              <a:rPr lang="ja-JP" altLang="en-US" dirty="0" smtClean="0">
                <a:latin typeface="Meiryo UI" pitchFamily="50" charset="-128"/>
                <a:ea typeface="Meiryo UI" pitchFamily="50" charset="-128"/>
                <a:cs typeface="Meiryo UI" pitchFamily="50" charset="-128"/>
              </a:rPr>
              <a:t>）</a:t>
            </a:r>
            <a:endParaRPr kumimoji="1" lang="en-US" altLang="ja-JP" dirty="0" smtClean="0">
              <a:latin typeface="Meiryo UI" pitchFamily="50" charset="-128"/>
              <a:ea typeface="Meiryo UI" pitchFamily="50" charset="-128"/>
              <a:cs typeface="Meiryo UI" pitchFamily="50" charset="-128"/>
            </a:endParaRPr>
          </a:p>
          <a:p>
            <a:pPr>
              <a:lnSpc>
                <a:spcPts val="1600"/>
              </a:lnSpc>
            </a:pPr>
            <a:r>
              <a:rPr kumimoji="1" lang="ja-JP" altLang="en-US" dirty="0" smtClean="0">
                <a:latin typeface="Meiryo UI" pitchFamily="50" charset="-128"/>
                <a:ea typeface="Meiryo UI" pitchFamily="50" charset="-128"/>
                <a:cs typeface="Meiryo UI" pitchFamily="50" charset="-128"/>
              </a:rPr>
              <a:t>●交通事故（人身事故）発生</a:t>
            </a:r>
            <a:r>
              <a:rPr kumimoji="1" lang="ja-JP" altLang="en-US" dirty="0">
                <a:latin typeface="Meiryo UI" pitchFamily="50" charset="-128"/>
                <a:ea typeface="Meiryo UI" pitchFamily="50" charset="-128"/>
                <a:cs typeface="Meiryo UI" pitchFamily="50" charset="-128"/>
              </a:rPr>
              <a:t>状況</a:t>
            </a:r>
            <a:endParaRPr kumimoji="1" lang="en-US" altLang="ja-JP" dirty="0">
              <a:latin typeface="Meiryo UI" pitchFamily="50" charset="-128"/>
              <a:ea typeface="Meiryo UI" pitchFamily="50" charset="-128"/>
              <a:cs typeface="Meiryo UI" pitchFamily="50" charset="-128"/>
            </a:endParaRPr>
          </a:p>
          <a:p>
            <a:pPr>
              <a:lnSpc>
                <a:spcPts val="16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r>
              <a:rPr kumimoji="1" lang="ja-JP" altLang="en-US" dirty="0" smtClean="0">
                <a:latin typeface="Meiryo UI" pitchFamily="50" charset="-128"/>
                <a:ea typeface="Meiryo UI" pitchFamily="50" charset="-128"/>
                <a:cs typeface="Meiryo UI" pitchFamily="50" charset="-128"/>
              </a:rPr>
              <a:t>・発生件数  　 </a:t>
            </a:r>
            <a:r>
              <a:rPr kumimoji="1" lang="en-US" altLang="ja-JP" dirty="0" smtClean="0">
                <a:latin typeface="Meiryo UI" pitchFamily="50" charset="-128"/>
                <a:ea typeface="Meiryo UI" pitchFamily="50" charset="-128"/>
                <a:cs typeface="Meiryo UI" pitchFamily="50" charset="-128"/>
              </a:rPr>
              <a:t>82</a:t>
            </a:r>
            <a:r>
              <a:rPr kumimoji="1" lang="ja-JP" altLang="en-US" baseline="0" dirty="0" smtClean="0">
                <a:latin typeface="Meiryo UI" pitchFamily="50" charset="-128"/>
                <a:ea typeface="Meiryo UI" pitchFamily="50" charset="-128"/>
                <a:cs typeface="Meiryo UI" pitchFamily="50" charset="-128"/>
              </a:rPr>
              <a:t>件 </a:t>
            </a:r>
            <a:r>
              <a:rPr kumimoji="1" lang="en-US" altLang="ja-JP" baseline="0" dirty="0" smtClean="0">
                <a:latin typeface="Meiryo UI" pitchFamily="50" charset="-128"/>
                <a:ea typeface="Meiryo UI" pitchFamily="50" charset="-128"/>
                <a:cs typeface="Meiryo UI" pitchFamily="50" charset="-128"/>
              </a:rPr>
              <a:t>(+24</a:t>
            </a:r>
            <a:r>
              <a:rPr kumimoji="1" lang="ja-JP" altLang="en-US" dirty="0" smtClean="0">
                <a:latin typeface="Meiryo UI" pitchFamily="50" charset="-128"/>
                <a:ea typeface="Meiryo UI" pitchFamily="50" charset="-128"/>
                <a:cs typeface="Meiryo UI" pitchFamily="50" charset="-128"/>
              </a:rPr>
              <a:t>件</a:t>
            </a:r>
            <a:r>
              <a:rPr kumimoji="1" lang="ja-JP" altLang="en-US" dirty="0">
                <a:latin typeface="Meiryo UI" pitchFamily="50" charset="-128"/>
                <a:ea typeface="Meiryo UI" pitchFamily="50" charset="-128"/>
                <a:cs typeface="Meiryo UI" pitchFamily="50" charset="-128"/>
              </a:rPr>
              <a:t>）</a:t>
            </a:r>
            <a:endParaRPr kumimoji="1" lang="en-US" altLang="ja-JP" dirty="0">
              <a:latin typeface="Meiryo UI" pitchFamily="50" charset="-128"/>
              <a:ea typeface="Meiryo UI" pitchFamily="50" charset="-128"/>
              <a:cs typeface="Meiryo UI" pitchFamily="50" charset="-128"/>
            </a:endParaRPr>
          </a:p>
          <a:p>
            <a:pPr>
              <a:lnSpc>
                <a:spcPts val="1600"/>
              </a:lnSpc>
            </a:pPr>
            <a:r>
              <a:rPr kumimoji="1" lang="ja-JP" altLang="en-US" dirty="0">
                <a:latin typeface="Meiryo UI" pitchFamily="50" charset="-128"/>
                <a:ea typeface="Meiryo UI" pitchFamily="50" charset="-128"/>
                <a:cs typeface="Meiryo UI" pitchFamily="50" charset="-128"/>
              </a:rPr>
              <a:t>　</a:t>
            </a:r>
            <a:r>
              <a:rPr kumimoji="1" lang="ja-JP" altLang="en-US" dirty="0" smtClean="0">
                <a:latin typeface="Meiryo UI" pitchFamily="50" charset="-128"/>
                <a:ea typeface="Meiryo UI" pitchFamily="50" charset="-128"/>
                <a:cs typeface="Meiryo UI" pitchFamily="50" charset="-128"/>
              </a:rPr>
              <a:t>   ・死者数          </a:t>
            </a:r>
            <a:r>
              <a:rPr kumimoji="1" lang="en-US" altLang="ja-JP" dirty="0" smtClean="0">
                <a:latin typeface="Meiryo UI" pitchFamily="50" charset="-128"/>
                <a:ea typeface="Meiryo UI" pitchFamily="50" charset="-128"/>
                <a:cs typeface="Meiryo UI" pitchFamily="50" charset="-128"/>
              </a:rPr>
              <a:t>1</a:t>
            </a:r>
            <a:r>
              <a:rPr kumimoji="1" lang="ja-JP" altLang="en-US" dirty="0" smtClean="0">
                <a:latin typeface="Meiryo UI" pitchFamily="50" charset="-128"/>
                <a:ea typeface="Meiryo UI" pitchFamily="50" charset="-128"/>
                <a:cs typeface="Meiryo UI" pitchFamily="50" charset="-128"/>
              </a:rPr>
              <a:t>名 </a:t>
            </a:r>
            <a:r>
              <a:rPr kumimoji="1" lang="en-US" altLang="ja-JP" dirty="0" smtClean="0">
                <a:latin typeface="Meiryo UI" pitchFamily="50" charset="-128"/>
                <a:ea typeface="Meiryo UI" pitchFamily="50" charset="-128"/>
                <a:cs typeface="Meiryo UI" pitchFamily="50" charset="-128"/>
              </a:rPr>
              <a:t>(±  0</a:t>
            </a:r>
            <a:r>
              <a:rPr kumimoji="1" lang="ja-JP" altLang="en-US" dirty="0" smtClean="0">
                <a:latin typeface="Meiryo UI" pitchFamily="50" charset="-128"/>
                <a:ea typeface="Meiryo UI" pitchFamily="50" charset="-128"/>
                <a:cs typeface="Meiryo UI" pitchFamily="50" charset="-128"/>
              </a:rPr>
              <a:t>名</a:t>
            </a:r>
            <a:r>
              <a:rPr lang="ja-JP" altLang="en-US" dirty="0" smtClean="0">
                <a:latin typeface="Meiryo UI" pitchFamily="50" charset="-128"/>
                <a:ea typeface="Meiryo UI" pitchFamily="50" charset="-128"/>
                <a:cs typeface="Meiryo UI" pitchFamily="50" charset="-128"/>
              </a:rPr>
              <a:t>）</a:t>
            </a:r>
            <a:endParaRPr kumimoji="1" lang="en-US" altLang="ja-JP" dirty="0">
              <a:latin typeface="Meiryo UI" pitchFamily="50" charset="-128"/>
              <a:ea typeface="Meiryo UI" pitchFamily="50" charset="-128"/>
              <a:cs typeface="Meiryo UI" pitchFamily="50" charset="-128"/>
            </a:endParaRPr>
          </a:p>
          <a:p>
            <a:pPr>
              <a:lnSpc>
                <a:spcPts val="1600"/>
              </a:lnSpc>
            </a:pPr>
            <a:r>
              <a:rPr kumimoji="1" lang="ja-JP" altLang="en-US" dirty="0">
                <a:latin typeface="Meiryo UI" pitchFamily="50" charset="-128"/>
                <a:ea typeface="Meiryo UI" pitchFamily="50" charset="-128"/>
                <a:cs typeface="Meiryo UI" pitchFamily="50" charset="-128"/>
              </a:rPr>
              <a:t>　</a:t>
            </a:r>
            <a:r>
              <a:rPr kumimoji="1" lang="ja-JP" altLang="en-US"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・負傷者数  　</a:t>
            </a:r>
            <a:r>
              <a:rPr lang="en-US" altLang="ja-JP" dirty="0" smtClean="0">
                <a:latin typeface="Meiryo UI" pitchFamily="50" charset="-128"/>
                <a:ea typeface="Meiryo UI" pitchFamily="50" charset="-128"/>
                <a:cs typeface="Meiryo UI" pitchFamily="50" charset="-128"/>
              </a:rPr>
              <a:t>104</a:t>
            </a:r>
            <a:r>
              <a:rPr lang="ja-JP" altLang="en-US" dirty="0" smtClean="0">
                <a:latin typeface="Meiryo UI" pitchFamily="50" charset="-128"/>
                <a:ea typeface="Meiryo UI" pitchFamily="50" charset="-128"/>
                <a:cs typeface="Meiryo UI" pitchFamily="50" charset="-128"/>
              </a:rPr>
              <a:t>名 </a:t>
            </a:r>
            <a:r>
              <a:rPr lang="en-US" altLang="ja-JP" dirty="0" smtClean="0">
                <a:latin typeface="Meiryo UI" pitchFamily="50" charset="-128"/>
                <a:ea typeface="Meiryo UI" pitchFamily="50" charset="-128"/>
                <a:cs typeface="Meiryo UI" pitchFamily="50" charset="-128"/>
              </a:rPr>
              <a:t>(+33</a:t>
            </a:r>
            <a:r>
              <a:rPr lang="ja-JP" altLang="en-US" dirty="0" smtClean="0">
                <a:latin typeface="Meiryo UI" pitchFamily="50" charset="-128"/>
                <a:ea typeface="Meiryo UI" pitchFamily="50" charset="-128"/>
                <a:cs typeface="Meiryo UI" pitchFamily="50" charset="-128"/>
              </a:rPr>
              <a:t>名）</a:t>
            </a:r>
            <a:endParaRPr lang="en-US" altLang="ja-JP" dirty="0" smtClean="0">
              <a:latin typeface="Meiryo UI" pitchFamily="50" charset="-128"/>
              <a:ea typeface="Meiryo UI" pitchFamily="50" charset="-128"/>
              <a:cs typeface="Meiryo UI" pitchFamily="50" charset="-128"/>
            </a:endParaRPr>
          </a:p>
          <a:p>
            <a:pPr>
              <a:lnSpc>
                <a:spcPts val="1600"/>
              </a:lnSpc>
            </a:pPr>
            <a:r>
              <a:rPr kumimoji="1" lang="en-US" altLang="ja-JP" dirty="0" smtClean="0">
                <a:latin typeface="Meiryo UI" pitchFamily="50" charset="-128"/>
                <a:ea typeface="Meiryo UI" pitchFamily="50" charset="-128"/>
                <a:cs typeface="Meiryo UI" pitchFamily="50" charset="-128"/>
              </a:rPr>
              <a:t>※</a:t>
            </a:r>
            <a:r>
              <a:rPr kumimoji="1" lang="ja-JP" altLang="en-US" dirty="0" smtClean="0">
                <a:latin typeface="Meiryo UI" pitchFamily="50" charset="-128"/>
                <a:ea typeface="Meiryo UI" pitchFamily="50" charset="-128"/>
                <a:cs typeface="Meiryo UI" pitchFamily="50" charset="-128"/>
              </a:rPr>
              <a:t>（　）は</a:t>
            </a:r>
            <a:r>
              <a:rPr kumimoji="1" lang="ja-JP" altLang="en-US" dirty="0">
                <a:latin typeface="Meiryo UI" pitchFamily="50" charset="-128"/>
                <a:ea typeface="Meiryo UI" pitchFamily="50" charset="-128"/>
                <a:cs typeface="Meiryo UI" pitchFamily="50" charset="-128"/>
              </a:rPr>
              <a:t>、</a:t>
            </a:r>
            <a:r>
              <a:rPr kumimoji="1" lang="ja-JP" altLang="en-US" dirty="0" smtClean="0">
                <a:latin typeface="Meiryo UI" pitchFamily="50" charset="-128"/>
                <a:ea typeface="Meiryo UI" pitchFamily="50" charset="-128"/>
                <a:cs typeface="Meiryo UI" pitchFamily="50" charset="-128"/>
              </a:rPr>
              <a:t>前年同月比</a:t>
            </a:r>
            <a:r>
              <a:rPr kumimoji="1" lang="ja-JP" altLang="en-US" dirty="0">
                <a:latin typeface="Meiryo UI" pitchFamily="50" charset="-128"/>
                <a:ea typeface="Meiryo UI" pitchFamily="50" charset="-128"/>
                <a:cs typeface="Meiryo UI" pitchFamily="50" charset="-128"/>
              </a:rPr>
              <a:t>を示す。</a:t>
            </a:r>
          </a:p>
        </p:txBody>
      </p:sp>
      <p:cxnSp>
        <p:nvCxnSpPr>
          <p:cNvPr id="19" name="直線コネクタ 18"/>
          <p:cNvCxnSpPr/>
          <p:nvPr/>
        </p:nvCxnSpPr>
        <p:spPr>
          <a:xfrm>
            <a:off x="350630" y="920552"/>
            <a:ext cx="6192542"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対角する 2 つの角を丸めた四角形 24"/>
          <p:cNvSpPr/>
          <p:nvPr/>
        </p:nvSpPr>
        <p:spPr>
          <a:xfrm>
            <a:off x="406899" y="9201472"/>
            <a:ext cx="6080004" cy="576064"/>
          </a:xfrm>
          <a:prstGeom prst="round2DiagRect">
            <a:avLst/>
          </a:prstGeom>
          <a:solidFill>
            <a:srgbClr val="FF9933">
              <a:alpha val="5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2000"/>
              </a:lnSpc>
            </a:pPr>
            <a:r>
              <a:rPr lang="ja-JP" altLang="en-US" sz="1600" dirty="0">
                <a:solidFill>
                  <a:schemeClr val="tx1"/>
                </a:solidFill>
                <a:latin typeface="Meiryo UI" pitchFamily="50" charset="-128"/>
                <a:ea typeface="Meiryo UI" pitchFamily="50" charset="-128"/>
                <a:cs typeface="Meiryo UI" pitchFamily="50" charset="-128"/>
              </a:rPr>
              <a:t>小郡警察署</a:t>
            </a:r>
            <a:r>
              <a:rPr lang="ja-JP" altLang="en-US" sz="24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　</a:t>
            </a:r>
            <a:r>
              <a:rPr lang="ja-JP" altLang="en-US" dirty="0">
                <a:solidFill>
                  <a:schemeClr val="tx1"/>
                </a:solidFill>
                <a:latin typeface="Meiryo UI" pitchFamily="50" charset="-128"/>
                <a:ea typeface="Meiryo UI" pitchFamily="50" charset="-128"/>
                <a:cs typeface="Meiryo UI" pitchFamily="50" charset="-128"/>
              </a:rPr>
              <a:t>０９４２－７３－０１１０</a:t>
            </a:r>
            <a:endParaRPr lang="en-US" altLang="ja-JP" dirty="0">
              <a:solidFill>
                <a:schemeClr val="tx1"/>
              </a:solidFill>
              <a:latin typeface="Meiryo UI" pitchFamily="50" charset="-128"/>
              <a:ea typeface="Meiryo UI" pitchFamily="50" charset="-128"/>
              <a:cs typeface="Meiryo UI" pitchFamily="50" charset="-128"/>
            </a:endParaRPr>
          </a:p>
          <a:p>
            <a:pPr algn="ctr">
              <a:lnSpc>
                <a:spcPct val="150000"/>
              </a:lnSpc>
            </a:pPr>
            <a:r>
              <a:rPr lang="ja-JP" altLang="en-US" dirty="0">
                <a:solidFill>
                  <a:schemeClr val="tx1"/>
                </a:solidFill>
                <a:latin typeface="Meiryo UI" pitchFamily="50" charset="-128"/>
                <a:ea typeface="Meiryo UI" pitchFamily="50" charset="-128"/>
                <a:cs typeface="Meiryo UI" pitchFamily="50" charset="-128"/>
              </a:rPr>
              <a:t>☆　小郡警察署ホームページに各種情報を掲載中！　　</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　小郡警察署　</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　で検索を！　☆</a:t>
            </a:r>
          </a:p>
        </p:txBody>
      </p:sp>
      <p:sp>
        <p:nvSpPr>
          <p:cNvPr id="1025" name="テキスト ボックス 1024"/>
          <p:cNvSpPr txBox="1"/>
          <p:nvPr/>
        </p:nvSpPr>
        <p:spPr>
          <a:xfrm>
            <a:off x="321429" y="6894987"/>
            <a:ext cx="4818915" cy="338554"/>
          </a:xfrm>
          <a:prstGeom prst="rect">
            <a:avLst/>
          </a:prstGeom>
          <a:noFill/>
          <a:ln w="19050">
            <a:solidFill>
              <a:schemeClr val="tx1"/>
            </a:solidFill>
          </a:ln>
        </p:spPr>
        <p:txBody>
          <a:bodyPr wrap="square" rtlCol="0">
            <a:spAutoFit/>
          </a:bodyPr>
          <a:lstStyle/>
          <a:p>
            <a:r>
              <a:rPr kumimoji="1" lang="ja-JP" altLang="en-US" sz="1600" b="1" dirty="0" smtClean="0">
                <a:latin typeface="Meiryo UI" pitchFamily="50" charset="-128"/>
                <a:ea typeface="Meiryo UI" pitchFamily="50" charset="-128"/>
                <a:cs typeface="Meiryo UI" pitchFamily="50" charset="-128"/>
              </a:rPr>
              <a:t>管内の犯罪・交通事故の発生状況</a:t>
            </a:r>
            <a:r>
              <a:rPr kumimoji="1" lang="ja-JP" altLang="en-US" sz="1100" dirty="0" smtClean="0">
                <a:latin typeface="Meiryo UI" pitchFamily="50" charset="-128"/>
                <a:ea typeface="Meiryo UI" pitchFamily="50" charset="-128"/>
                <a:cs typeface="Meiryo UI" pitchFamily="50" charset="-128"/>
              </a:rPr>
              <a:t>（令和５年４月末現在）</a:t>
            </a:r>
            <a:endParaRPr kumimoji="1" lang="ja-JP" altLang="en-US" sz="1100" dirty="0">
              <a:latin typeface="Meiryo UI" pitchFamily="50" charset="-128"/>
              <a:ea typeface="Meiryo UI" pitchFamily="50" charset="-128"/>
              <a:cs typeface="Meiryo UI" pitchFamily="50" charset="-128"/>
            </a:endParaRPr>
          </a:p>
        </p:txBody>
      </p:sp>
      <p:grpSp>
        <p:nvGrpSpPr>
          <p:cNvPr id="41" name="グループ化 40"/>
          <p:cNvGrpSpPr/>
          <p:nvPr/>
        </p:nvGrpSpPr>
        <p:grpSpPr>
          <a:xfrm>
            <a:off x="350630" y="200472"/>
            <a:ext cx="6192542" cy="631017"/>
            <a:chOff x="0" y="0"/>
            <a:chExt cx="4572000" cy="361950"/>
          </a:xfrm>
        </p:grpSpPr>
        <p:sp>
          <p:nvSpPr>
            <p:cNvPr id="42" name="正方形/長方形 41"/>
            <p:cNvSpPr/>
            <p:nvPr/>
          </p:nvSpPr>
          <p:spPr>
            <a:xfrm>
              <a:off x="0"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dirty="0">
                  <a:ln w="12700">
                    <a:noFill/>
                    <a:prstDash val="solid"/>
                  </a:ln>
                  <a:solidFill>
                    <a:schemeClr val="bg1"/>
                  </a:solidFill>
                  <a:effectLst>
                    <a:outerShdw blurRad="41275" dist="20320" dir="1800000" algn="tl" rotWithShape="0">
                      <a:srgbClr val="000000">
                        <a:alpha val="40000"/>
                      </a:srgbClr>
                    </a:outerShdw>
                  </a:effectLst>
                  <a:latin typeface="+mn-ea"/>
                </a:rPr>
                <a:t>小</a:t>
              </a:r>
            </a:p>
          </p:txBody>
        </p:sp>
        <p:sp>
          <p:nvSpPr>
            <p:cNvPr id="43" name="正方形/長方形 42"/>
            <p:cNvSpPr/>
            <p:nvPr/>
          </p:nvSpPr>
          <p:spPr>
            <a:xfrm>
              <a:off x="523875"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dirty="0">
                  <a:ln w="12700">
                    <a:noFill/>
                    <a:prstDash val="solid"/>
                  </a:ln>
                  <a:solidFill>
                    <a:schemeClr val="bg1"/>
                  </a:solidFill>
                  <a:effectLst>
                    <a:outerShdw blurRad="41275" dist="20320" dir="1800000" algn="tl" rotWithShape="0">
                      <a:srgbClr val="000000">
                        <a:alpha val="40000"/>
                      </a:srgbClr>
                    </a:outerShdw>
                  </a:effectLst>
                  <a:latin typeface="+mn-ea"/>
                </a:rPr>
                <a:t>郡</a:t>
              </a:r>
            </a:p>
          </p:txBody>
        </p:sp>
        <p:sp>
          <p:nvSpPr>
            <p:cNvPr id="44" name="正方形/長方形 43"/>
            <p:cNvSpPr/>
            <p:nvPr/>
          </p:nvSpPr>
          <p:spPr>
            <a:xfrm>
              <a:off x="1028700"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a:ln w="12700">
                    <a:noFill/>
                    <a:prstDash val="solid"/>
                  </a:ln>
                  <a:solidFill>
                    <a:schemeClr val="bg1"/>
                  </a:solidFill>
                  <a:effectLst>
                    <a:outerShdw blurRad="41275" dist="20320" dir="1800000" algn="tl" rotWithShape="0">
                      <a:srgbClr val="000000">
                        <a:alpha val="40000"/>
                      </a:srgbClr>
                    </a:outerShdw>
                  </a:effectLst>
                  <a:latin typeface="+mn-ea"/>
                </a:rPr>
                <a:t>警</a:t>
              </a:r>
            </a:p>
          </p:txBody>
        </p:sp>
        <p:sp>
          <p:nvSpPr>
            <p:cNvPr id="45" name="正方形/長方形 44"/>
            <p:cNvSpPr/>
            <p:nvPr/>
          </p:nvSpPr>
          <p:spPr>
            <a:xfrm>
              <a:off x="1571624"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a:ln w="12700">
                    <a:noFill/>
                    <a:prstDash val="solid"/>
                  </a:ln>
                  <a:solidFill>
                    <a:schemeClr val="bg1"/>
                  </a:solidFill>
                  <a:effectLst>
                    <a:outerShdw blurRad="41275" dist="20320" dir="1800000" algn="tl" rotWithShape="0">
                      <a:srgbClr val="000000">
                        <a:alpha val="40000"/>
                      </a:srgbClr>
                    </a:outerShdw>
                  </a:effectLst>
                  <a:latin typeface="+mn-ea"/>
                </a:rPr>
                <a:t>察</a:t>
              </a:r>
            </a:p>
          </p:txBody>
        </p:sp>
        <p:sp>
          <p:nvSpPr>
            <p:cNvPr id="46" name="正方形/長方形 45"/>
            <p:cNvSpPr/>
            <p:nvPr/>
          </p:nvSpPr>
          <p:spPr>
            <a:xfrm>
              <a:off x="2066923" y="9525"/>
              <a:ext cx="371475" cy="35242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3200" b="1" cap="none" spc="0">
                  <a:ln w="12700">
                    <a:noFill/>
                    <a:prstDash val="solid"/>
                  </a:ln>
                  <a:solidFill>
                    <a:schemeClr val="bg1"/>
                  </a:solidFill>
                  <a:effectLst>
                    <a:outerShdw blurRad="41275" dist="20320" dir="1800000" algn="tl" rotWithShape="0">
                      <a:srgbClr val="000000">
                        <a:alpha val="40000"/>
                      </a:srgbClr>
                    </a:outerShdw>
                  </a:effectLst>
                  <a:latin typeface="+mn-ea"/>
                </a:rPr>
                <a:t>署</a:t>
              </a:r>
            </a:p>
          </p:txBody>
        </p:sp>
        <p:sp>
          <p:nvSpPr>
            <p:cNvPr id="47" name="正方形/長方形 46"/>
            <p:cNvSpPr/>
            <p:nvPr/>
          </p:nvSpPr>
          <p:spPr>
            <a:xfrm>
              <a:off x="2600323"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dirty="0">
                  <a:ln w="12700">
                    <a:noFill/>
                    <a:prstDash val="solid"/>
                  </a:ln>
                  <a:solidFill>
                    <a:schemeClr val="tx1"/>
                  </a:solidFill>
                  <a:effectLst>
                    <a:outerShdw blurRad="41275" dist="20320" dir="1800000" algn="tl" rotWithShape="0">
                      <a:srgbClr val="000000">
                        <a:alpha val="40000"/>
                      </a:srgbClr>
                    </a:outerShdw>
                  </a:effectLst>
                </a:rPr>
                <a:t>ニ</a:t>
              </a:r>
            </a:p>
          </p:txBody>
        </p:sp>
        <p:sp>
          <p:nvSpPr>
            <p:cNvPr id="48" name="正方形/長方形 47"/>
            <p:cNvSpPr/>
            <p:nvPr/>
          </p:nvSpPr>
          <p:spPr>
            <a:xfrm>
              <a:off x="3124198"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a:ln w="12700">
                    <a:noFill/>
                    <a:prstDash val="solid"/>
                  </a:ln>
                  <a:solidFill>
                    <a:schemeClr val="tx1"/>
                  </a:solidFill>
                  <a:effectLst>
                    <a:outerShdw blurRad="41275" dist="20320" dir="1800000" algn="tl" rotWithShape="0">
                      <a:srgbClr val="000000">
                        <a:alpha val="40000"/>
                      </a:srgbClr>
                    </a:outerShdw>
                  </a:effectLst>
                </a:rPr>
                <a:t>ュ</a:t>
              </a:r>
            </a:p>
          </p:txBody>
        </p:sp>
        <p:sp>
          <p:nvSpPr>
            <p:cNvPr id="49" name="正方形/長方形 48"/>
            <p:cNvSpPr/>
            <p:nvPr/>
          </p:nvSpPr>
          <p:spPr>
            <a:xfrm>
              <a:off x="3648074"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a:ln w="12700">
                    <a:noFill/>
                    <a:prstDash val="solid"/>
                  </a:ln>
                  <a:solidFill>
                    <a:schemeClr val="tx1"/>
                  </a:solidFill>
                  <a:effectLst>
                    <a:outerShdw blurRad="41275" dist="20320" dir="1800000" algn="tl" rotWithShape="0">
                      <a:srgbClr val="000000">
                        <a:alpha val="40000"/>
                      </a:srgbClr>
                    </a:outerShdw>
                  </a:effectLst>
                </a:rPr>
                <a:t>ー</a:t>
              </a:r>
            </a:p>
          </p:txBody>
        </p:sp>
        <p:sp>
          <p:nvSpPr>
            <p:cNvPr id="50" name="正方形/長方形 49"/>
            <p:cNvSpPr/>
            <p:nvPr/>
          </p:nvSpPr>
          <p:spPr>
            <a:xfrm>
              <a:off x="4200525" y="0"/>
              <a:ext cx="371475" cy="3524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cap="none" spc="0">
                  <a:ln w="12700">
                    <a:noFill/>
                    <a:prstDash val="solid"/>
                  </a:ln>
                  <a:solidFill>
                    <a:schemeClr val="tx1"/>
                  </a:solidFill>
                  <a:effectLst>
                    <a:outerShdw blurRad="41275" dist="20320" dir="1800000" algn="tl" rotWithShape="0">
                      <a:srgbClr val="000000">
                        <a:alpha val="40000"/>
                      </a:srgbClr>
                    </a:outerShdw>
                  </a:effectLst>
                </a:rPr>
                <a:t>ス</a:t>
              </a:r>
            </a:p>
          </p:txBody>
        </p:sp>
      </p:grpSp>
      <p:sp>
        <p:nvSpPr>
          <p:cNvPr id="16" name="Rectangle 5"/>
          <p:cNvSpPr>
            <a:spLocks noChangeArrowheads="1"/>
          </p:cNvSpPr>
          <p:nvPr/>
        </p:nvSpPr>
        <p:spPr bwMode="auto">
          <a:xfrm>
            <a:off x="513000" y="971014"/>
            <a:ext cx="5832000" cy="978729"/>
          </a:xfrm>
          <a:prstGeom prst="rect">
            <a:avLst/>
          </a:prstGeom>
          <a:noFill/>
          <a:ln w="6350" algn="ctr">
            <a:noFill/>
            <a:miter lim="800000"/>
            <a:headEnd/>
            <a:tailEnd/>
          </a:ln>
          <a:effectLst/>
          <a:extLst>
            <a:ext uri="{909E8E84-426E-40DD-AFC4-6F175D3DCCD1}">
              <a14:hiddenFill xmlns:a14="http://schemas.microsoft.com/office/drawing/2010/main">
                <a:solidFill>
                  <a:srgbClr xmlns:mc="http://schemas.openxmlformats.org/markup-compatibility/2006" val="FF6600" mc:Ignorable="a14" a14:legacySpreadsheetColorIndex="53"/>
                </a:solid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wrap="square" lIns="45720" tIns="27432" rIns="45720" bIns="27432" anchor="ctr"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ja-JP" altLang="en-US" sz="3000" b="1" i="0" u="none" strike="noStrike"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ＭＳ ゴシック"/>
                <a:ea typeface="ＭＳ ゴシック"/>
              </a:rPr>
              <a:t>不法就労・不法滞在防止のため</a:t>
            </a:r>
            <a:r>
              <a:rPr lang="ja-JP" altLang="en-US" sz="3000" b="1" i="0" u="none" strike="noStrike"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ＭＳ ゴシック"/>
                <a:ea typeface="ＭＳ ゴシック"/>
              </a:rPr>
              <a:t>の理解</a:t>
            </a:r>
            <a:r>
              <a:rPr lang="ja-JP" altLang="en-US" sz="3000" b="1" i="0" u="none" strike="noStrike"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ＭＳ ゴシック"/>
                <a:ea typeface="ＭＳ ゴシック"/>
              </a:rPr>
              <a:t>と</a:t>
            </a:r>
            <a:r>
              <a:rPr lang="ja-JP" altLang="en-US" sz="3000" b="1" i="0" u="none" strike="noStrike"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ＭＳ ゴシック"/>
                <a:ea typeface="ＭＳ ゴシック"/>
              </a:rPr>
              <a:t>協力をお願いします</a:t>
            </a:r>
            <a:endParaRPr lang="ja-JP" altLang="en-US" sz="3000" b="1" i="0" u="none" strike="noStrike"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ＭＳ ゴシック"/>
              <a:ea typeface="ＭＳ ゴシック"/>
            </a:endParaRPr>
          </a:p>
        </p:txBody>
      </p:sp>
      <p:sp>
        <p:nvSpPr>
          <p:cNvPr id="17" name="Rectangle 6"/>
          <p:cNvSpPr>
            <a:spLocks noChangeArrowheads="1"/>
          </p:cNvSpPr>
          <p:nvPr/>
        </p:nvSpPr>
        <p:spPr bwMode="auto">
          <a:xfrm>
            <a:off x="350630" y="1983749"/>
            <a:ext cx="6192542" cy="313932"/>
          </a:xfrm>
          <a:prstGeom prst="rect">
            <a:avLst/>
          </a:prstGeom>
          <a:solidFill>
            <a:srgbClr val="FFFF00"/>
          </a:solidFill>
          <a:ln w="9525" algn="ctr">
            <a:solidFill>
              <a:srgbClr xmlns:mc="http://schemas.openxmlformats.org/markup-compatibility/2006" xmlns:a14="http://schemas.microsoft.com/office/drawing/2010/main" val="000000" mc:Ignorable="a14" a14:legacySpreadsheetColorIndex="64"/>
            </a:solidFill>
            <a:miter lim="800000"/>
            <a:headEnd/>
            <a:tailEnd/>
          </a:ln>
          <a:effectLst/>
          <a:extLst/>
        </p:spPr>
        <p:txBody>
          <a:bodyPr wrap="square" lIns="36576" tIns="18288" rIns="36576" bIns="18288" anchor="ctr"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ja-JP" altLang="en-US" sz="1800" b="1" i="0" u="none" strike="noStrike" baseline="0" dirty="0" smtClean="0">
                <a:solidFill>
                  <a:srgbClr val="000000"/>
                </a:solidFill>
                <a:latin typeface="ＭＳ ゴシック"/>
                <a:ea typeface="ＭＳ ゴシック"/>
              </a:rPr>
              <a:t>○　外国人</a:t>
            </a:r>
            <a:r>
              <a:rPr lang="ja-JP" altLang="en-US" sz="1800" b="1" i="0" u="none" strike="noStrike" baseline="0" dirty="0">
                <a:solidFill>
                  <a:srgbClr val="000000"/>
                </a:solidFill>
                <a:latin typeface="ＭＳ ゴシック"/>
                <a:ea typeface="ＭＳ ゴシック"/>
              </a:rPr>
              <a:t>を雇用するときは身分確認をしましょう。</a:t>
            </a:r>
          </a:p>
        </p:txBody>
      </p:sp>
      <p:sp>
        <p:nvSpPr>
          <p:cNvPr id="20" name="Rectangle 7"/>
          <p:cNvSpPr>
            <a:spLocks noChangeArrowheads="1"/>
          </p:cNvSpPr>
          <p:nvPr/>
        </p:nvSpPr>
        <p:spPr bwMode="auto">
          <a:xfrm>
            <a:off x="348614" y="4275148"/>
            <a:ext cx="6194558" cy="313932"/>
          </a:xfrm>
          <a:prstGeom prst="rect">
            <a:avLst/>
          </a:prstGeom>
          <a:solidFill>
            <a:srgbClr val="FFFF00"/>
          </a:solidFill>
          <a:ln w="9525" algn="ctr">
            <a:solidFill>
              <a:srgbClr xmlns:mc="http://schemas.openxmlformats.org/markup-compatibility/2006" xmlns:a14="http://schemas.microsoft.com/office/drawing/2010/main" val="000000" mc:Ignorable="a14" a14:legacySpreadsheetColorIndex="64"/>
            </a:solidFill>
            <a:miter lim="800000"/>
            <a:headEnd/>
            <a:tailEnd/>
          </a:ln>
          <a:effectLst/>
          <a:extLst/>
        </p:spPr>
        <p:txBody>
          <a:bodyPr wrap="square" lIns="36576" tIns="18288" rIns="36576" bIns="18288" anchor="ctr"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ja-JP" altLang="en-US" sz="1800" b="1" i="0" u="none" strike="noStrike" baseline="0" dirty="0" smtClean="0">
                <a:solidFill>
                  <a:srgbClr val="000000"/>
                </a:solidFill>
                <a:latin typeface="ＭＳ ゴシック"/>
                <a:ea typeface="ＭＳ ゴシック"/>
              </a:rPr>
              <a:t>○　身近に</a:t>
            </a:r>
            <a:r>
              <a:rPr lang="ja-JP" altLang="en-US" sz="1800" b="1" i="0" u="none" strike="noStrike" baseline="0" dirty="0">
                <a:solidFill>
                  <a:srgbClr val="000000"/>
                </a:solidFill>
                <a:latin typeface="ＭＳ ゴシック"/>
                <a:ea typeface="ＭＳ ゴシック"/>
              </a:rPr>
              <a:t>潜む犯罪情報の提供をお願いします。</a:t>
            </a:r>
          </a:p>
        </p:txBody>
      </p:sp>
      <p:sp>
        <p:nvSpPr>
          <p:cNvPr id="21" name="Rectangle 12"/>
          <p:cNvSpPr>
            <a:spLocks noChangeArrowheads="1"/>
          </p:cNvSpPr>
          <p:nvPr/>
        </p:nvSpPr>
        <p:spPr bwMode="auto">
          <a:xfrm>
            <a:off x="348614" y="4758545"/>
            <a:ext cx="3906420" cy="1995931"/>
          </a:xfrm>
          <a:prstGeom prst="rect">
            <a:avLst/>
          </a:prstGeom>
          <a:noFill/>
          <a:ln>
            <a:noFill/>
          </a:ln>
          <a:effectLst/>
          <a:extLst>
            <a:ext uri="{909E8E84-426E-40DD-AFC4-6F175D3DCCD1}">
              <a14:hiddenFill xmlns:a14="http://schemas.microsoft.com/office/drawing/2010/main">
                <a:solidFill>
                  <a:srgbClr xmlns:mc="http://schemas.openxmlformats.org/markup-compatibility/2006" val="FF6600" mc:Ignorable="a14" a14:legacySpreadsheetColorIndex="53"/>
                </a:solidFill>
              </a14:hiddenFill>
            </a:ext>
            <a:ext uri="{91240B29-F687-4F45-9708-019B960494DF}">
              <a14:hiddenLine xmlns:a14="http://schemas.microsoft.com/office/drawing/2010/main" w="19050" algn="ctr">
                <a:solidFill>
                  <a:srgbClr xmlns:mc="http://schemas.openxmlformats.org/markup-compatibility/2006" val="000000" mc:Ignorable="a14" a14:legacySpreadsheetColorIndex="64"/>
                </a:solidFill>
                <a:prstDash val="dash"/>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rtl="0">
              <a:defRPr sz="1000"/>
            </a:pPr>
            <a:r>
              <a:rPr lang="ja-JP" altLang="en-US" sz="1100" b="0" i="0" u="none" strike="noStrike" baseline="0" dirty="0">
                <a:solidFill>
                  <a:srgbClr val="000000"/>
                </a:solidFill>
                <a:latin typeface="ＭＳ ゴシック"/>
                <a:ea typeface="ＭＳ ゴシック"/>
              </a:rPr>
              <a:t>　</a:t>
            </a:r>
            <a:r>
              <a:rPr lang="ja-JP" altLang="en-US" sz="1200" b="0" i="0" u="none" strike="noStrike" baseline="0" dirty="0">
                <a:solidFill>
                  <a:srgbClr val="000000"/>
                </a:solidFill>
                <a:latin typeface="ＭＳ ゴシック"/>
                <a:ea typeface="ＭＳ ゴシック"/>
              </a:rPr>
              <a:t>一部の不良外国人と日本人が結託した</a:t>
            </a:r>
          </a:p>
          <a:p>
            <a:pPr marL="432000" indent="-144000" algn="just" rtl="0">
              <a:defRPr sz="1000"/>
            </a:pPr>
            <a:r>
              <a:rPr lang="ja-JP" altLang="en-US" sz="1200" b="0" i="0" u="none" strike="noStrike" baseline="0" dirty="0" smtClean="0">
                <a:solidFill>
                  <a:srgbClr val="000000"/>
                </a:solidFill>
                <a:latin typeface="ＭＳ ゴシック"/>
                <a:ea typeface="ＭＳ ゴシック"/>
              </a:rPr>
              <a:t>・　就労</a:t>
            </a:r>
            <a:r>
              <a:rPr lang="ja-JP" altLang="en-US" sz="1200" b="0" i="0" u="none" strike="noStrike" baseline="0" dirty="0">
                <a:solidFill>
                  <a:srgbClr val="000000"/>
                </a:solidFill>
                <a:latin typeface="ＭＳ ゴシック"/>
                <a:ea typeface="ＭＳ ゴシック"/>
              </a:rPr>
              <a:t>資格のない外国人を不法に就労させ</a:t>
            </a:r>
            <a:r>
              <a:rPr lang="ja-JP" altLang="en-US" sz="1200" b="0" i="0" u="none" strike="noStrike" baseline="0" dirty="0" smtClean="0">
                <a:solidFill>
                  <a:srgbClr val="000000"/>
                </a:solidFill>
                <a:latin typeface="ＭＳ ゴシック"/>
                <a:ea typeface="ＭＳ ゴシック"/>
              </a:rPr>
              <a:t>、又は、不法就労を斡旋する不法就労助長</a:t>
            </a:r>
          </a:p>
          <a:p>
            <a:pPr marL="432000" indent="-144000" algn="just" rtl="0">
              <a:defRPr sz="1000"/>
            </a:pPr>
            <a:r>
              <a:rPr lang="ja-JP" altLang="en-US" sz="1200" b="0" i="0" u="none" strike="noStrike" baseline="0" dirty="0" smtClean="0">
                <a:solidFill>
                  <a:srgbClr val="000000"/>
                </a:solidFill>
                <a:latin typeface="ＭＳ ゴシック"/>
                <a:ea typeface="ＭＳ ゴシック"/>
              </a:rPr>
              <a:t>・　日本</a:t>
            </a:r>
            <a:r>
              <a:rPr lang="ja-JP" altLang="en-US" sz="1200" b="0" i="0" u="none" strike="noStrike" baseline="0" dirty="0">
                <a:solidFill>
                  <a:srgbClr val="000000"/>
                </a:solidFill>
                <a:latin typeface="ＭＳ ゴシック"/>
                <a:ea typeface="ＭＳ ゴシック"/>
              </a:rPr>
              <a:t>国内で長期滞在・就労するため、</a:t>
            </a:r>
            <a:r>
              <a:rPr lang="ja-JP" altLang="en-US" sz="1200" b="0" i="0" u="none" strike="noStrike" baseline="0" dirty="0" smtClean="0">
                <a:solidFill>
                  <a:srgbClr val="000000"/>
                </a:solidFill>
                <a:latin typeface="ＭＳ ゴシック"/>
                <a:ea typeface="ＭＳ ゴシック"/>
              </a:rPr>
              <a:t>日本人と</a:t>
            </a:r>
            <a:r>
              <a:rPr lang="ja-JP" altLang="en-US" sz="1200" b="0" i="0" u="none" strike="noStrike" baseline="0" dirty="0">
                <a:solidFill>
                  <a:srgbClr val="000000"/>
                </a:solidFill>
                <a:latin typeface="ＭＳ ゴシック"/>
                <a:ea typeface="ＭＳ ゴシック"/>
              </a:rPr>
              <a:t>の結婚を装って「日本人の配偶者等」の</a:t>
            </a:r>
            <a:r>
              <a:rPr lang="ja-JP" altLang="en-US" sz="1200" b="0" i="0" u="none" strike="noStrike" baseline="0" dirty="0" smtClean="0">
                <a:solidFill>
                  <a:srgbClr val="000000"/>
                </a:solidFill>
                <a:latin typeface="ＭＳ ゴシック"/>
                <a:ea typeface="ＭＳ ゴシック"/>
              </a:rPr>
              <a:t>在留</a:t>
            </a:r>
            <a:r>
              <a:rPr lang="ja-JP" altLang="en-US" sz="1200" b="0" i="0" u="none" strike="noStrike" baseline="0" dirty="0">
                <a:solidFill>
                  <a:srgbClr val="000000"/>
                </a:solidFill>
                <a:latin typeface="ＭＳ ゴシック"/>
                <a:ea typeface="ＭＳ ゴシック"/>
              </a:rPr>
              <a:t>資格を取得する偽装結婚</a:t>
            </a:r>
          </a:p>
          <a:p>
            <a:pPr marL="432000" indent="-144000" algn="just" rtl="0">
              <a:defRPr sz="1000"/>
            </a:pPr>
            <a:r>
              <a:rPr lang="ja-JP" altLang="en-US" sz="1200" b="0" i="0" u="none" strike="noStrike" baseline="0" dirty="0" smtClean="0">
                <a:solidFill>
                  <a:srgbClr val="000000"/>
                </a:solidFill>
                <a:latin typeface="ＭＳ ゴシック"/>
                <a:ea typeface="ＭＳ ゴシック"/>
              </a:rPr>
              <a:t>・　海外</a:t>
            </a:r>
            <a:r>
              <a:rPr lang="ja-JP" altLang="en-US" sz="1200" b="0" i="0" u="none" strike="noStrike" baseline="0" dirty="0">
                <a:solidFill>
                  <a:srgbClr val="000000"/>
                </a:solidFill>
                <a:latin typeface="ＭＳ ゴシック"/>
                <a:ea typeface="ＭＳ ゴシック"/>
              </a:rPr>
              <a:t>輸出を目的とした</a:t>
            </a:r>
            <a:r>
              <a:rPr lang="ja-JP" altLang="en-US" sz="1200" b="0" i="0" u="none" strike="noStrike" baseline="0" dirty="0" smtClean="0">
                <a:solidFill>
                  <a:srgbClr val="000000"/>
                </a:solidFill>
                <a:latin typeface="ＭＳ ゴシック"/>
                <a:ea typeface="ＭＳ ゴシック"/>
              </a:rPr>
              <a:t>自動車盗</a:t>
            </a:r>
            <a:endParaRPr lang="en-US" altLang="ja-JP" sz="1200" b="0" i="0" u="none" strike="noStrike" baseline="0" dirty="0" smtClean="0">
              <a:solidFill>
                <a:srgbClr val="000000"/>
              </a:solidFill>
              <a:latin typeface="ＭＳ ゴシック"/>
              <a:ea typeface="ＭＳ ゴシック"/>
            </a:endParaRPr>
          </a:p>
          <a:p>
            <a:pPr algn="just" rtl="0">
              <a:defRPr sz="1000"/>
            </a:pPr>
            <a:r>
              <a:rPr lang="ja-JP" altLang="en-US" sz="1200" b="0" i="0" u="none" strike="noStrike" baseline="0" dirty="0" smtClean="0">
                <a:solidFill>
                  <a:srgbClr val="000000"/>
                </a:solidFill>
                <a:latin typeface="ＭＳ ゴシック"/>
                <a:ea typeface="ＭＳ ゴシック"/>
              </a:rPr>
              <a:t>など</a:t>
            </a:r>
            <a:r>
              <a:rPr lang="ja-JP" altLang="en-US" sz="1200" b="0" i="0" u="none" strike="noStrike" baseline="0" dirty="0">
                <a:solidFill>
                  <a:srgbClr val="000000"/>
                </a:solidFill>
                <a:latin typeface="ＭＳ ゴシック"/>
                <a:ea typeface="ＭＳ ゴシック"/>
              </a:rPr>
              <a:t>の犯罪が発生</a:t>
            </a:r>
            <a:r>
              <a:rPr lang="ja-JP" altLang="en-US" sz="1200" b="0" i="0" u="none" strike="noStrike" baseline="0" dirty="0" smtClean="0">
                <a:solidFill>
                  <a:srgbClr val="000000"/>
                </a:solidFill>
                <a:latin typeface="ＭＳ ゴシック"/>
                <a:ea typeface="ＭＳ ゴシック"/>
              </a:rPr>
              <a:t>しています。</a:t>
            </a:r>
            <a:endParaRPr lang="en-US" altLang="ja-JP" sz="1200" b="0" i="0" u="none" strike="noStrike" baseline="0" dirty="0" smtClean="0">
              <a:solidFill>
                <a:srgbClr val="000000"/>
              </a:solidFill>
              <a:latin typeface="ＭＳ ゴシック"/>
              <a:ea typeface="ＭＳ ゴシック"/>
            </a:endParaRPr>
          </a:p>
          <a:p>
            <a:pPr algn="just" rtl="0">
              <a:lnSpc>
                <a:spcPts val="1300"/>
              </a:lnSpc>
              <a:defRPr sz="1000"/>
            </a:pPr>
            <a:r>
              <a:rPr lang="ja-JP" altLang="en-US" sz="1200" b="0" i="0" u="none" strike="noStrike" baseline="0" dirty="0">
                <a:solidFill>
                  <a:srgbClr val="000000"/>
                </a:solidFill>
                <a:latin typeface="ＭＳ ゴシック"/>
                <a:ea typeface="ＭＳ ゴシック"/>
              </a:rPr>
              <a:t>　皆さん</a:t>
            </a:r>
            <a:r>
              <a:rPr lang="ja-JP" altLang="en-US" sz="1200" b="0" i="0" u="none" strike="noStrike" baseline="0" dirty="0" smtClean="0">
                <a:solidFill>
                  <a:srgbClr val="000000"/>
                </a:solidFill>
                <a:latin typeface="ＭＳ ゴシック"/>
                <a:ea typeface="ＭＳ ゴシック"/>
              </a:rPr>
              <a:t>の周りで</a:t>
            </a:r>
            <a:r>
              <a:rPr lang="ja-JP" altLang="en-US" sz="1200" b="0" i="0" u="none" strike="noStrike" baseline="0" dirty="0">
                <a:solidFill>
                  <a:srgbClr val="000000"/>
                </a:solidFill>
                <a:latin typeface="ＭＳ ゴシック"/>
                <a:ea typeface="ＭＳ ゴシック"/>
              </a:rPr>
              <a:t>、このような犯罪に関する情報</a:t>
            </a:r>
            <a:r>
              <a:rPr lang="ja-JP" altLang="en-US" sz="1200" b="0" i="0" u="none" strike="noStrike" baseline="0" dirty="0" smtClean="0">
                <a:solidFill>
                  <a:srgbClr val="000000"/>
                </a:solidFill>
                <a:latin typeface="ＭＳ ゴシック"/>
                <a:ea typeface="ＭＳ ゴシック"/>
              </a:rPr>
              <a:t>があれば、小郡警察署や最寄りの交番・駐在所に</a:t>
            </a:r>
            <a:r>
              <a:rPr lang="ja-JP" altLang="en-US" sz="1200" b="0" i="0" u="none" strike="noStrike" baseline="0" dirty="0">
                <a:solidFill>
                  <a:srgbClr val="000000"/>
                </a:solidFill>
                <a:latin typeface="ＭＳ ゴシック"/>
                <a:ea typeface="ＭＳ ゴシック"/>
              </a:rPr>
              <a:t>情報提供を</a:t>
            </a:r>
            <a:r>
              <a:rPr lang="ja-JP" altLang="en-US" sz="1200" b="0" i="0" u="none" strike="noStrike" baseline="0" dirty="0" smtClean="0">
                <a:solidFill>
                  <a:srgbClr val="000000"/>
                </a:solidFill>
                <a:latin typeface="ＭＳ ゴシック"/>
                <a:ea typeface="ＭＳ ゴシック"/>
              </a:rPr>
              <a:t>お願いします。</a:t>
            </a:r>
            <a:endParaRPr lang="ja-JP" altLang="en-US" sz="1200" b="0" i="0" u="none" strike="noStrike" baseline="0" dirty="0">
              <a:solidFill>
                <a:srgbClr val="000000"/>
              </a:solidFill>
              <a:latin typeface="ＭＳ ゴシック"/>
              <a:ea typeface="ＭＳ ゴシック"/>
            </a:endParaRPr>
          </a:p>
        </p:txBody>
      </p:sp>
      <p:grpSp>
        <p:nvGrpSpPr>
          <p:cNvPr id="22" name="グループ化 21"/>
          <p:cNvGrpSpPr/>
          <p:nvPr/>
        </p:nvGrpSpPr>
        <p:grpSpPr>
          <a:xfrm>
            <a:off x="4285747" y="5230555"/>
            <a:ext cx="2257425" cy="1233885"/>
            <a:chOff x="4044861" y="7312762"/>
            <a:chExt cx="2257425" cy="1233885"/>
          </a:xfrm>
        </p:grpSpPr>
        <p:pic>
          <p:nvPicPr>
            <p:cNvPr id="24" name="Picture 199"/>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4044861" y="7312762"/>
              <a:ext cx="2257425" cy="1019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正方形/長方形 25"/>
            <p:cNvSpPr>
              <a:spLocks noChangeArrowheads="1"/>
            </p:cNvSpPr>
            <p:nvPr/>
          </p:nvSpPr>
          <p:spPr bwMode="auto">
            <a:xfrm>
              <a:off x="4075573" y="8302991"/>
              <a:ext cx="2196000" cy="243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900"/>
                </a:lnSpc>
                <a:defRPr sz="1000"/>
              </a:pPr>
              <a:r>
                <a:rPr lang="ja-JP" altLang="en-US" sz="1000" b="0" i="0" u="none" strike="noStrike" baseline="0" dirty="0" smtClean="0">
                  <a:solidFill>
                    <a:srgbClr val="000000"/>
                  </a:solidFill>
                  <a:latin typeface="ＤＨＰ特太ゴシック体"/>
                </a:rPr>
                <a:t>自動車盗</a:t>
              </a:r>
              <a:r>
                <a:rPr lang="ja-JP" altLang="en-US" sz="1000" b="0" i="0" u="none" strike="noStrike" baseline="0" dirty="0">
                  <a:solidFill>
                    <a:srgbClr val="000000"/>
                  </a:solidFill>
                  <a:latin typeface="ＤＨＰ特太ゴシック体"/>
                </a:rPr>
                <a:t>（違法ヤードでの解体等）</a:t>
              </a:r>
            </a:p>
          </p:txBody>
        </p:sp>
      </p:grpSp>
      <p:grpSp>
        <p:nvGrpSpPr>
          <p:cNvPr id="28" name="グループ化 27"/>
          <p:cNvGrpSpPr/>
          <p:nvPr/>
        </p:nvGrpSpPr>
        <p:grpSpPr>
          <a:xfrm>
            <a:off x="5031897" y="2432303"/>
            <a:ext cx="1771038" cy="1755310"/>
            <a:chOff x="4327270" y="2379815"/>
            <a:chExt cx="1771038" cy="1755310"/>
          </a:xfrm>
        </p:grpSpPr>
        <p:grpSp>
          <p:nvGrpSpPr>
            <p:cNvPr id="29" name="グループ化 28"/>
            <p:cNvGrpSpPr/>
            <p:nvPr/>
          </p:nvGrpSpPr>
          <p:grpSpPr>
            <a:xfrm>
              <a:off x="4327270" y="2379815"/>
              <a:ext cx="1700923" cy="1755310"/>
              <a:chOff x="4546332" y="2295796"/>
              <a:chExt cx="1700923" cy="1224530"/>
            </a:xfrm>
          </p:grpSpPr>
          <p:pic>
            <p:nvPicPr>
              <p:cNvPr id="34" name="Picture 209" descr="o_資格確認"/>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1"/>
              <a:stretch/>
            </p:blipFill>
            <p:spPr bwMode="auto">
              <a:xfrm>
                <a:off x="4579643" y="2295796"/>
                <a:ext cx="1667612" cy="111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正方形/長方形 34"/>
              <p:cNvSpPr>
                <a:spLocks noChangeArrowheads="1"/>
              </p:cNvSpPr>
              <p:nvPr/>
            </p:nvSpPr>
            <p:spPr bwMode="auto">
              <a:xfrm>
                <a:off x="4546332" y="3276670"/>
                <a:ext cx="1638300" cy="243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900"/>
                  </a:lnSpc>
                  <a:defRPr sz="1000"/>
                </a:pPr>
                <a:r>
                  <a:rPr lang="en-US" altLang="ja-JP" sz="1000" b="0" i="0" u="none" strike="noStrike" baseline="0" dirty="0" smtClean="0">
                    <a:solidFill>
                      <a:srgbClr val="000000"/>
                    </a:solidFill>
                    <a:latin typeface="ＤＨＰ特太ゴシック体"/>
                  </a:rPr>
                  <a:t>『</a:t>
                </a:r>
                <a:r>
                  <a:rPr lang="ja-JP" altLang="en-US" sz="1000" b="0" i="0" u="none" strike="noStrike" baseline="0" dirty="0" smtClean="0">
                    <a:solidFill>
                      <a:srgbClr val="000000"/>
                    </a:solidFill>
                    <a:latin typeface="ＤＨＰ特太ゴシック体"/>
                  </a:rPr>
                  <a:t>在留</a:t>
                </a:r>
                <a:r>
                  <a:rPr lang="ja-JP" altLang="en-US" sz="1000" b="0" i="0" u="none" strike="noStrike" baseline="0" dirty="0">
                    <a:solidFill>
                      <a:srgbClr val="000000"/>
                    </a:solidFill>
                    <a:latin typeface="ＤＨＰ特太ゴシック体"/>
                  </a:rPr>
                  <a:t>資格は何</a:t>
                </a:r>
                <a:r>
                  <a:rPr lang="ja-JP" altLang="en-US" sz="1000" b="0" i="0" u="none" strike="noStrike" baseline="0" dirty="0" smtClean="0">
                    <a:solidFill>
                      <a:srgbClr val="000000"/>
                    </a:solidFill>
                    <a:latin typeface="ＤＨＰ特太ゴシック体"/>
                  </a:rPr>
                  <a:t>？</a:t>
                </a:r>
                <a:r>
                  <a:rPr lang="en-US" altLang="ja-JP" sz="1000" b="0" i="0" u="none" strike="noStrike" baseline="0" dirty="0" smtClean="0">
                    <a:solidFill>
                      <a:srgbClr val="000000"/>
                    </a:solidFill>
                    <a:latin typeface="ＤＨＰ特太ゴシック体"/>
                  </a:rPr>
                  <a:t>』</a:t>
                </a:r>
                <a:endParaRPr lang="ja-JP" altLang="en-US" sz="1000" b="0" i="0" u="none" strike="noStrike" baseline="0" dirty="0">
                  <a:solidFill>
                    <a:srgbClr val="000000"/>
                  </a:solidFill>
                  <a:latin typeface="ＤＨＰ特太ゴシック体"/>
                </a:endParaRPr>
              </a:p>
            </p:txBody>
          </p:sp>
        </p:grpSp>
        <p:sp>
          <p:nvSpPr>
            <p:cNvPr id="30" name="WordArt 168"/>
            <p:cNvSpPr>
              <a:spLocks noChangeArrowheads="1" noChangeShapeType="1" noTextEdit="1"/>
            </p:cNvSpPr>
            <p:nvPr/>
          </p:nvSpPr>
          <p:spPr bwMode="auto">
            <a:xfrm rot="-1613719">
              <a:off x="5546627" y="2863378"/>
              <a:ext cx="409575" cy="295275"/>
            </a:xfrm>
            <a:prstGeom prst="rect">
              <a:avLst/>
            </a:prstGeom>
            <a:extLst>
              <a:ext uri="{AF507438-7753-43E0-B8FC-AC1667EBCBE1}">
                <a14:hiddenEffects xmlns:a14="http://schemas.microsoft.com/office/drawing/2010/main">
                  <a:effectLst/>
                </a14:hiddenEffects>
              </a:ext>
            </a:extLst>
          </p:spPr>
          <p:txBody>
            <a:bodyPr wrap="none" numCol="1" fromWordArt="1">
              <a:prstTxWarp prst="textSlantUp">
                <a:avLst>
                  <a:gd name="adj" fmla="val 55556"/>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kern="10" spc="0" dirty="0">
                  <a:ln w="9525">
                    <a:solidFill>
                      <a:srgbClr xmlns:mc="http://schemas.openxmlformats.org/markup-compatibility/2006" xmlns:a14="http://schemas.microsoft.com/office/drawing/2010/main" val="FFFFFF" mc:Ignorable="a14" a14:legacySpreadsheetColorIndex="9"/>
                    </a:solidFill>
                    <a:round/>
                    <a:headEnd/>
                    <a:tailEnd/>
                  </a:ln>
                  <a:solidFill>
                    <a:srgbClr xmlns:mc="http://schemas.openxmlformats.org/markup-compatibility/2006" xmlns:a14="http://schemas.microsoft.com/office/drawing/2010/main" val="FFFFFF" mc:Ignorable="a14" a14:legacySpreadsheetColorIndex="65"/>
                  </a:solidFill>
                  <a:effectLst/>
                  <a:latin typeface="ＭＳ Ｐゴシック"/>
                  <a:ea typeface="ＭＳ Ｐゴシック"/>
                </a:rPr>
                <a:t>在留カード</a:t>
              </a:r>
            </a:p>
          </p:txBody>
        </p:sp>
        <p:sp>
          <p:nvSpPr>
            <p:cNvPr id="31" name="WordArt 166"/>
            <p:cNvSpPr>
              <a:spLocks noChangeArrowheads="1" noChangeShapeType="1" noTextEdit="1"/>
            </p:cNvSpPr>
            <p:nvPr/>
          </p:nvSpPr>
          <p:spPr bwMode="auto">
            <a:xfrm rot="2877428">
              <a:off x="4966392" y="3246528"/>
              <a:ext cx="209550" cy="142875"/>
            </a:xfrm>
            <a:prstGeom prst="rect">
              <a:avLst/>
            </a:prstGeom>
            <a:extLst>
              <a:ext uri="{AF507438-7753-43E0-B8FC-AC1667EBCBE1}">
                <a14:hiddenEffects xmlns:a14="http://schemas.microsoft.com/office/drawing/2010/main">
                  <a:effectLst/>
                </a14:hiddenEffects>
              </a:ext>
            </a:extLst>
          </p:spPr>
          <p:txBody>
            <a:bodyPr wrap="none" numCol="1" fromWordArt="1">
              <a:prstTxWarp prst="textSlantUp">
                <a:avLst>
                  <a:gd name="adj" fmla="val 55556"/>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kern="10" spc="0" dirty="0">
                  <a:ln w="9525">
                    <a:solidFill>
                      <a:srgbClr xmlns:mc="http://schemas.openxmlformats.org/markup-compatibility/2006" xmlns:a14="http://schemas.microsoft.com/office/drawing/2010/main" val="FFFFFF" mc:Ignorable="a14" a14:legacySpreadsheetColorIndex="9"/>
                    </a:solidFill>
                    <a:round/>
                    <a:headEnd/>
                    <a:tailEnd/>
                  </a:ln>
                  <a:solidFill>
                    <a:srgbClr xmlns:mc="http://schemas.openxmlformats.org/markup-compatibility/2006" xmlns:a14="http://schemas.microsoft.com/office/drawing/2010/main" val="FFFFFF" mc:Ignorable="a14" a14:legacySpreadsheetColorIndex="65"/>
                  </a:solidFill>
                  <a:effectLst/>
                  <a:latin typeface="ＭＳ Ｐゴシック"/>
                  <a:ea typeface="ＭＳ Ｐゴシック"/>
                </a:rPr>
                <a:t>旅券</a:t>
              </a:r>
            </a:p>
          </p:txBody>
        </p:sp>
        <p:sp>
          <p:nvSpPr>
            <p:cNvPr id="32" name="WordArt 167"/>
            <p:cNvSpPr>
              <a:spLocks noChangeArrowheads="1" noChangeShapeType="1" noTextEdit="1"/>
            </p:cNvSpPr>
            <p:nvPr/>
          </p:nvSpPr>
          <p:spPr bwMode="auto">
            <a:xfrm rot="349738">
              <a:off x="4917279" y="3610793"/>
              <a:ext cx="342900" cy="214749"/>
            </a:xfrm>
            <a:prstGeom prst="rect">
              <a:avLst/>
            </a:prstGeom>
            <a:extLst>
              <a:ext uri="{AF507438-7753-43E0-B8FC-AC1667EBCBE1}">
                <a14:hiddenEffects xmlns:a14="http://schemas.microsoft.com/office/drawing/2010/main">
                  <a:effectLst/>
                </a14:hiddenEffects>
              </a:ext>
            </a:extLst>
          </p:spPr>
          <p:txBody>
            <a:bodyPr wrap="none" numCol="1" fromWordArt="1">
              <a:prstTxWarp prst="textSlantUp">
                <a:avLst>
                  <a:gd name="adj" fmla="val 55556"/>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kern="10" spc="0" dirty="0">
                  <a:ln w="9525">
                    <a:solidFill>
                      <a:srgbClr xmlns:mc="http://schemas.openxmlformats.org/markup-compatibility/2006" xmlns:a14="http://schemas.microsoft.com/office/drawing/2010/main" val="FFFFFF" mc:Ignorable="a14" a14:legacySpreadsheetColorIndex="9"/>
                    </a:solidFill>
                    <a:round/>
                    <a:headEnd/>
                    <a:tailEnd/>
                  </a:ln>
                  <a:solidFill>
                    <a:srgbClr xmlns:mc="http://schemas.openxmlformats.org/markup-compatibility/2006" xmlns:a14="http://schemas.microsoft.com/office/drawing/2010/main" val="FFFFFF" mc:Ignorable="a14" a14:legacySpreadsheetColorIndex="65"/>
                  </a:solidFill>
                  <a:effectLst/>
                  <a:latin typeface="ＭＳ Ｐゴシック"/>
                  <a:ea typeface="ＭＳ Ｐゴシック"/>
                </a:rPr>
                <a:t>在留期間</a:t>
              </a:r>
            </a:p>
          </p:txBody>
        </p:sp>
        <p:sp>
          <p:nvSpPr>
            <p:cNvPr id="33" name="WordArt 169"/>
            <p:cNvSpPr>
              <a:spLocks noChangeArrowheads="1" noChangeShapeType="1" noTextEdit="1"/>
            </p:cNvSpPr>
            <p:nvPr/>
          </p:nvSpPr>
          <p:spPr bwMode="auto">
            <a:xfrm rot="1983425">
              <a:off x="5774458" y="3572722"/>
              <a:ext cx="323850" cy="161925"/>
            </a:xfrm>
            <a:prstGeom prst="rect">
              <a:avLst/>
            </a:prstGeom>
            <a:extLst>
              <a:ext uri="{AF507438-7753-43E0-B8FC-AC1667EBCBE1}">
                <a14:hiddenEffects xmlns:a14="http://schemas.microsoft.com/office/drawing/2010/main">
                  <a:effectLst/>
                </a14:hiddenEffects>
              </a:ext>
            </a:extLst>
          </p:spPr>
          <p:txBody>
            <a:bodyPr wrap="none" numCol="1" fromWordArt="1">
              <a:prstTxWarp prst="textSlantUp">
                <a:avLst>
                  <a:gd name="adj" fmla="val 55556"/>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kern="10" spc="0" dirty="0">
                  <a:ln w="9525">
                    <a:solidFill>
                      <a:srgbClr xmlns:mc="http://schemas.openxmlformats.org/markup-compatibility/2006" xmlns:a14="http://schemas.microsoft.com/office/drawing/2010/main" val="FFFFFF" mc:Ignorable="a14" a14:legacySpreadsheetColorIndex="9"/>
                    </a:solidFill>
                    <a:round/>
                    <a:headEnd/>
                    <a:tailEnd/>
                  </a:ln>
                  <a:solidFill>
                    <a:srgbClr xmlns:mc="http://schemas.openxmlformats.org/markup-compatibility/2006" xmlns:a14="http://schemas.microsoft.com/office/drawing/2010/main" val="FFFFFF" mc:Ignorable="a14" a14:legacySpreadsheetColorIndex="65"/>
                  </a:solidFill>
                  <a:effectLst/>
                  <a:latin typeface="ＭＳ Ｐゴシック"/>
                  <a:ea typeface="ＭＳ Ｐゴシック"/>
                </a:rPr>
                <a:t>在留資格</a:t>
              </a:r>
            </a:p>
          </p:txBody>
        </p:sp>
      </p:grpSp>
      <p:sp>
        <p:nvSpPr>
          <p:cNvPr id="37" name="Rectangle 10"/>
          <p:cNvSpPr>
            <a:spLocks noChangeArrowheads="1"/>
          </p:cNvSpPr>
          <p:nvPr/>
        </p:nvSpPr>
        <p:spPr bwMode="auto">
          <a:xfrm>
            <a:off x="350955" y="2328794"/>
            <a:ext cx="4626186" cy="2048371"/>
          </a:xfrm>
          <a:prstGeom prst="rect">
            <a:avLst/>
          </a:prstGeom>
          <a:noFill/>
          <a:ln>
            <a:noFill/>
          </a:ln>
          <a:effectLst/>
          <a:extLst>
            <a:ext uri="{909E8E84-426E-40DD-AFC4-6F175D3DCCD1}">
              <a14:hiddenFill xmlns:a14="http://schemas.microsoft.com/office/drawing/2010/main">
                <a:solidFill>
                  <a:srgbClr xmlns:mc="http://schemas.openxmlformats.org/markup-compatibility/2006" val="FF6600" mc:Ignorable="a14" a14:legacySpreadsheetColorIndex="53"/>
                </a:solidFill>
              </a14:hiddenFill>
            </a:ext>
            <a:ext uri="{91240B29-F687-4F45-9708-019B960494DF}">
              <a14:hiddenLine xmlns:a14="http://schemas.microsoft.com/office/drawing/2010/main" w="19050" algn="ctr">
                <a:solidFill>
                  <a:srgbClr xmlns:mc="http://schemas.openxmlformats.org/markup-compatibility/2006" val="000000" mc:Ignorable="a14" a14:legacySpreadsheetColorIndex="64"/>
                </a:solidFill>
                <a:prstDash val="dash"/>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square" lIns="25322" tIns="16881"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rtl="0">
              <a:defRPr sz="1000"/>
            </a:pPr>
            <a:r>
              <a:rPr lang="ja-JP" altLang="en-US" sz="1015" dirty="0">
                <a:solidFill>
                  <a:srgbClr val="000000"/>
                </a:solidFill>
                <a:latin typeface="ＭＳ ゴシック"/>
                <a:ea typeface="ＭＳ ゴシック"/>
              </a:rPr>
              <a:t>  </a:t>
            </a:r>
            <a:r>
              <a:rPr lang="ja-JP" altLang="en-US" sz="1200" dirty="0">
                <a:solidFill>
                  <a:srgbClr val="000000"/>
                </a:solidFill>
                <a:latin typeface="ＭＳ ゴシック"/>
                <a:ea typeface="ＭＳ ゴシック"/>
              </a:rPr>
              <a:t>外国人を雇用する際は、必ず、</a:t>
            </a:r>
          </a:p>
          <a:p>
            <a:pPr marL="265853" algn="just">
              <a:defRPr sz="1000"/>
            </a:pPr>
            <a:r>
              <a:rPr lang="ja-JP" altLang="en-US" sz="1200" dirty="0">
                <a:solidFill>
                  <a:srgbClr val="000000"/>
                </a:solidFill>
                <a:latin typeface="ＭＳ ゴシック"/>
                <a:ea typeface="ＭＳ ゴシック"/>
              </a:rPr>
              <a:t>・在留カード</a:t>
            </a:r>
            <a:endParaRPr lang="en-US" altLang="ja-JP" sz="1200" dirty="0">
              <a:solidFill>
                <a:srgbClr val="000000"/>
              </a:solidFill>
              <a:latin typeface="ＭＳ ゴシック"/>
              <a:ea typeface="ＭＳ ゴシック"/>
            </a:endParaRPr>
          </a:p>
          <a:p>
            <a:pPr marL="265853" algn="just">
              <a:defRPr sz="1000"/>
            </a:pPr>
            <a:r>
              <a:rPr lang="ja-JP" altLang="en-US" sz="1200" dirty="0">
                <a:solidFill>
                  <a:srgbClr val="000000"/>
                </a:solidFill>
                <a:latin typeface="ＭＳ ゴシック"/>
                <a:ea typeface="ＭＳ ゴシック"/>
              </a:rPr>
              <a:t>・</a:t>
            </a:r>
            <a:r>
              <a:rPr lang="ja-JP" altLang="en-US" sz="1200" dirty="0" smtClean="0">
                <a:solidFill>
                  <a:srgbClr val="000000"/>
                </a:solidFill>
                <a:latin typeface="ＭＳ ゴシック"/>
                <a:ea typeface="ＭＳ ゴシック"/>
              </a:rPr>
              <a:t>パスポート</a:t>
            </a:r>
            <a:endParaRPr lang="ja-JP" altLang="en-US" sz="1200" strike="sngStrike" dirty="0">
              <a:solidFill>
                <a:srgbClr val="FF0000"/>
              </a:solidFill>
              <a:latin typeface="ＭＳ ゴシック"/>
              <a:ea typeface="ＭＳ ゴシック"/>
            </a:endParaRPr>
          </a:p>
          <a:p>
            <a:pPr algn="just" rtl="0">
              <a:defRPr sz="1000"/>
            </a:pPr>
            <a:r>
              <a:rPr lang="ja-JP" altLang="en-US" sz="1200" dirty="0">
                <a:solidFill>
                  <a:srgbClr val="000000"/>
                </a:solidFill>
                <a:latin typeface="ＭＳ ゴシック"/>
                <a:ea typeface="ＭＳ ゴシック"/>
              </a:rPr>
              <a:t>の実物で「在留資格」や「在留期間」、「アルバイトをしてもよい許可を得ているかどうか」を確認してください</a:t>
            </a:r>
            <a:r>
              <a:rPr lang="ja-JP" altLang="en-US" sz="1200" dirty="0" smtClean="0">
                <a:solidFill>
                  <a:srgbClr val="000000"/>
                </a:solidFill>
                <a:latin typeface="ＭＳ ゴシック"/>
                <a:ea typeface="ＭＳ ゴシック"/>
              </a:rPr>
              <a:t>。</a:t>
            </a:r>
            <a:endParaRPr lang="en-US" altLang="ja-JP" sz="1200" dirty="0" smtClean="0">
              <a:solidFill>
                <a:srgbClr val="000000"/>
              </a:solidFill>
              <a:latin typeface="ＭＳ ゴシック"/>
              <a:ea typeface="ＭＳ ゴシック"/>
            </a:endParaRPr>
          </a:p>
          <a:p>
            <a:pPr algn="just" rtl="0">
              <a:defRPr sz="1000"/>
            </a:pPr>
            <a:r>
              <a:rPr lang="ja-JP" altLang="en-US" sz="1200" dirty="0" smtClean="0">
                <a:solidFill>
                  <a:srgbClr val="000000"/>
                </a:solidFill>
                <a:latin typeface="ＭＳ ゴシック"/>
                <a:ea typeface="ＭＳ ゴシック"/>
              </a:rPr>
              <a:t>　技能実習・留学の在留資格でも、実習先から失踪した実習生や、学校を除籍された留学生の資格外活動は認められず、不法就労となります。</a:t>
            </a:r>
            <a:endParaRPr lang="en-US" altLang="ja-JP" sz="1200" dirty="0" smtClean="0">
              <a:solidFill>
                <a:srgbClr val="000000"/>
              </a:solidFill>
              <a:latin typeface="ＭＳ ゴシック"/>
              <a:ea typeface="ＭＳ ゴシック"/>
            </a:endParaRPr>
          </a:p>
          <a:p>
            <a:pPr algn="just" rtl="0">
              <a:defRPr sz="1000"/>
            </a:pPr>
            <a:r>
              <a:rPr lang="ja-JP" altLang="en-US" sz="1200" dirty="0" smtClean="0">
                <a:solidFill>
                  <a:srgbClr val="000000"/>
                </a:solidFill>
                <a:latin typeface="ＭＳ ゴシック"/>
                <a:ea typeface="ＭＳ ゴシック"/>
              </a:rPr>
              <a:t>　働く</a:t>
            </a:r>
            <a:r>
              <a:rPr lang="ja-JP" altLang="en-US" sz="1200" dirty="0">
                <a:solidFill>
                  <a:srgbClr val="000000"/>
                </a:solidFill>
                <a:latin typeface="ＭＳ ゴシック"/>
                <a:ea typeface="ＭＳ ゴシック"/>
              </a:rPr>
              <a:t>ことが認められていない外国人を雇用した場合やその雇用を斡旋した場合、処罰の対象となることがあります</a:t>
            </a:r>
            <a:r>
              <a:rPr lang="ja-JP" altLang="en-US" sz="1200" dirty="0" smtClean="0">
                <a:solidFill>
                  <a:srgbClr val="000000"/>
                </a:solidFill>
                <a:latin typeface="ＭＳ ゴシック"/>
                <a:ea typeface="ＭＳ ゴシック"/>
              </a:rPr>
              <a:t>。</a:t>
            </a:r>
            <a:endParaRPr lang="en-US" altLang="ja-JP" sz="1200" dirty="0" smtClean="0">
              <a:solidFill>
                <a:srgbClr val="000000"/>
              </a:solidFill>
              <a:latin typeface="ＭＳ ゴシック"/>
              <a:ea typeface="ＭＳ ゴシック"/>
            </a:endParaRPr>
          </a:p>
          <a:p>
            <a:pPr algn="just" rtl="0">
              <a:defRPr sz="1000"/>
            </a:pPr>
            <a:r>
              <a:rPr lang="ja-JP" altLang="en-US" sz="1200" dirty="0" smtClean="0">
                <a:solidFill>
                  <a:srgbClr val="000000"/>
                </a:solidFill>
                <a:latin typeface="ＭＳ ゴシック"/>
                <a:ea typeface="ＭＳ ゴシック"/>
              </a:rPr>
              <a:t>　</a:t>
            </a:r>
            <a:endParaRPr lang="ja-JP" altLang="en-US" sz="1200" dirty="0">
              <a:solidFill>
                <a:srgbClr val="000000"/>
              </a:solidFill>
              <a:latin typeface="ＭＳ ゴシック"/>
              <a:ea typeface="ＭＳ ゴシック"/>
            </a:endParaRPr>
          </a:p>
        </p:txBody>
      </p:sp>
      <p:graphicFrame>
        <p:nvGraphicFramePr>
          <p:cNvPr id="36" name="グラフ 35"/>
          <p:cNvGraphicFramePr>
            <a:graphicFrameLocks/>
          </p:cNvGraphicFramePr>
          <p:nvPr>
            <p:extLst>
              <p:ext uri="{D42A27DB-BD31-4B8C-83A1-F6EECF244321}">
                <p14:modId xmlns:p14="http://schemas.microsoft.com/office/powerpoint/2010/main" val="1286971403"/>
              </p:ext>
            </p:extLst>
          </p:nvPr>
        </p:nvGraphicFramePr>
        <p:xfrm>
          <a:off x="2422046" y="7349299"/>
          <a:ext cx="4248151" cy="163829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52073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415</Words>
  <Application>Microsoft Office PowerPoint</Application>
  <PresentationFormat>A4 210 x 297 mm</PresentationFormat>
  <Paragraphs>42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ＤＨＰ特太ゴシック体</vt:lpstr>
      <vt:lpstr>Meiryo UI</vt:lpstr>
      <vt:lpstr>ＭＳ Ｐゴシック</vt:lpstr>
      <vt:lpstr>ＭＳ 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2023-04-28T01:56:31Z</dcterms:created>
  <dcterms:modified xsi:type="dcterms:W3CDTF">2023-07-28T12:40:01Z</dcterms:modified>
</cp:coreProperties>
</file>