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3"/>
  </p:notesMasterIdLst>
  <p:sldIdLst>
    <p:sldId id="256" r:id="rId2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260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2676"/>
          </a:xfrm>
          <a:prstGeom prst="rect">
            <a:avLst/>
          </a:prstGeom>
        </p:spPr>
        <p:txBody>
          <a:bodyPr vert="horz" lIns="96595" tIns="48297" rIns="96595" bIns="4829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6595" tIns="48297" rIns="96595" bIns="48297" rtlCol="0"/>
          <a:lstStyle>
            <a:lvl1pPr algn="r">
              <a:defRPr sz="1300"/>
            </a:lvl1pPr>
          </a:lstStyle>
          <a:p>
            <a:fld id="{36A20222-B5E5-47A5-867F-F71C479616D3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0950"/>
            <a:ext cx="2341563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5" tIns="48297" rIns="96595" bIns="482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595" tIns="48297" rIns="96595" bIns="482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39"/>
            <a:ext cx="2984871" cy="502674"/>
          </a:xfrm>
          <a:prstGeom prst="rect">
            <a:avLst/>
          </a:prstGeom>
        </p:spPr>
        <p:txBody>
          <a:bodyPr vert="horz" lIns="96595" tIns="48297" rIns="96595" bIns="4829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1" cy="502674"/>
          </a:xfrm>
          <a:prstGeom prst="rect">
            <a:avLst/>
          </a:prstGeom>
        </p:spPr>
        <p:txBody>
          <a:bodyPr vert="horz" lIns="96595" tIns="48297" rIns="96595" bIns="48297" rtlCol="0" anchor="b"/>
          <a:lstStyle>
            <a:lvl1pPr algn="r">
              <a:defRPr sz="1300"/>
            </a:lvl1pPr>
          </a:lstStyle>
          <a:p>
            <a:fld id="{0B50B75C-7EFD-4AC7-ADC2-685F82DC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2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835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50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47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66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78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57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490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52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209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558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466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BE460-DB03-4A82-9AD1-2A74C7BD7C8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3CA13-1DB6-4A53-A1F6-2EF8757E3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598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6000" t="15000" r="-36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角丸四角形 31"/>
          <p:cNvSpPr/>
          <p:nvPr/>
        </p:nvSpPr>
        <p:spPr>
          <a:xfrm>
            <a:off x="186538" y="1611769"/>
            <a:ext cx="6486249" cy="3807954"/>
          </a:xfrm>
          <a:prstGeom prst="roundRect">
            <a:avLst/>
          </a:prstGeom>
          <a:solidFill>
            <a:schemeClr val="bg1">
              <a:alpha val="50000"/>
            </a:schemeClr>
          </a:solidFill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角丸四角形 32"/>
          <p:cNvSpPr/>
          <p:nvPr/>
        </p:nvSpPr>
        <p:spPr>
          <a:xfrm>
            <a:off x="92333" y="5518069"/>
            <a:ext cx="6637604" cy="2514571"/>
          </a:xfrm>
          <a:prstGeom prst="roundRect">
            <a:avLst/>
          </a:prstGeom>
          <a:solidFill>
            <a:schemeClr val="bg1">
              <a:alpha val="50000"/>
            </a:schemeClr>
          </a:solidFill>
          <a:ln w="63500" cap="flat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4" name="図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5" y="5581183"/>
            <a:ext cx="6229374" cy="594190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071" y="1756845"/>
            <a:ext cx="4286249" cy="593705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906950" y="123825"/>
            <a:ext cx="3417526" cy="313894"/>
          </a:xfrm>
        </p:spPr>
        <p:txBody>
          <a:bodyPr tIns="72000" anchor="ctr">
            <a:prstTxWarp prst="textPlain">
              <a:avLst/>
            </a:prstTxWarp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ja-JP" altLang="en-U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わたしたちのまち 宗像・福津</a:t>
            </a:r>
            <a:endParaRPr kumimoji="1" lang="ja-JP" altLang="en-US" sz="2400" spc="-3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91095" y="149485"/>
            <a:ext cx="1103738" cy="1293439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dist"/>
            <a:r>
              <a:rPr kumimoji="1" lang="ja-JP" altLang="en-US" sz="800" b="1" dirty="0" smtClean="0"/>
              <a:t>令和８年</a:t>
            </a:r>
            <a:r>
              <a:rPr lang="ja-JP" altLang="en-US" sz="800" b="1" dirty="0"/>
              <a:t>３</a:t>
            </a:r>
            <a:r>
              <a:rPr kumimoji="1" lang="ja-JP" altLang="en-US" sz="800" b="1" dirty="0" smtClean="0"/>
              <a:t>月号</a:t>
            </a:r>
            <a:endParaRPr kumimoji="1" lang="en-US" altLang="ja-JP" sz="800" b="1" dirty="0" smtClean="0"/>
          </a:p>
          <a:p>
            <a:pPr algn="dist"/>
            <a:r>
              <a:rPr lang="ja-JP" altLang="en-US" sz="800" b="1" dirty="0" smtClean="0"/>
              <a:t>宗像</a:t>
            </a:r>
            <a:r>
              <a:rPr lang="ja-JP" altLang="en-US" sz="800" b="1" dirty="0"/>
              <a:t>警察</a:t>
            </a:r>
            <a:r>
              <a:rPr lang="ja-JP" altLang="en-US" sz="800" b="1" dirty="0" smtClean="0"/>
              <a:t>署</a:t>
            </a:r>
            <a:endParaRPr lang="en-US" altLang="ja-JP" sz="800" b="1" dirty="0" smtClean="0"/>
          </a:p>
          <a:p>
            <a:pPr algn="dist"/>
            <a:r>
              <a:rPr lang="ja-JP" altLang="en-US" sz="800" b="1" dirty="0" smtClean="0"/>
              <a:t>編集・発行　地域課</a:t>
            </a:r>
            <a:endParaRPr lang="en-US" altLang="ja-JP" sz="800" b="1" dirty="0" smtClean="0"/>
          </a:p>
        </p:txBody>
      </p:sp>
      <p:sp>
        <p:nvSpPr>
          <p:cNvPr id="7" name="正方形/長方形 6"/>
          <p:cNvSpPr>
            <a:spLocks noChangeAspect="1"/>
          </p:cNvSpPr>
          <p:nvPr/>
        </p:nvSpPr>
        <p:spPr>
          <a:xfrm>
            <a:off x="1809749" y="542924"/>
            <a:ext cx="900000" cy="900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08000" rtlCol="0" anchor="ctr">
            <a:noAutofit/>
          </a:bodyPr>
          <a:lstStyle/>
          <a:p>
            <a:pPr algn="ctr"/>
            <a:r>
              <a:rPr lang="ja-JP" altLang="en-US" sz="7200" dirty="0">
                <a:solidFill>
                  <a:schemeClr val="tx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安</a:t>
            </a:r>
            <a:endParaRPr kumimoji="1" lang="ja-JP" altLang="en-US" sz="7200" dirty="0">
              <a:solidFill>
                <a:schemeClr val="tx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2" name="正方形/長方形 11"/>
          <p:cNvSpPr>
            <a:spLocks noChangeAspect="1"/>
          </p:cNvSpPr>
          <p:nvPr/>
        </p:nvSpPr>
        <p:spPr>
          <a:xfrm>
            <a:off x="2709749" y="542924"/>
            <a:ext cx="900000" cy="900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08000" rtlCol="0" anchor="ctr">
            <a:noAutofit/>
          </a:bodyPr>
          <a:lstStyle/>
          <a:p>
            <a:pPr algn="ctr"/>
            <a:r>
              <a:rPr lang="ja-JP" altLang="en-US" sz="7200" dirty="0" smtClean="0">
                <a:solidFill>
                  <a:schemeClr val="tx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全</a:t>
            </a:r>
            <a:endParaRPr kumimoji="1" lang="ja-JP" altLang="en-US" sz="7200" dirty="0">
              <a:solidFill>
                <a:schemeClr val="tx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3" name="正方形/長方形 12"/>
          <p:cNvSpPr>
            <a:spLocks noChangeAspect="1"/>
          </p:cNvSpPr>
          <p:nvPr/>
        </p:nvSpPr>
        <p:spPr>
          <a:xfrm>
            <a:off x="3609749" y="542924"/>
            <a:ext cx="900000" cy="900000"/>
          </a:xfrm>
          <a:prstGeom prst="rect">
            <a:avLst/>
          </a:prstGeom>
          <a:solidFill>
            <a:srgbClr val="FF000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08000" rtlCol="0" anchor="ctr">
            <a:noAutofit/>
          </a:bodyPr>
          <a:lstStyle/>
          <a:p>
            <a:pPr algn="ctr"/>
            <a:r>
              <a:rPr lang="ja-JP" altLang="en-US" sz="7200" dirty="0" smtClean="0">
                <a:solidFill>
                  <a:schemeClr val="tx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便</a:t>
            </a:r>
            <a:endParaRPr kumimoji="1" lang="ja-JP" altLang="en-US" sz="7200" dirty="0">
              <a:solidFill>
                <a:schemeClr val="tx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4" name="正方形/長方形 13"/>
          <p:cNvSpPr>
            <a:spLocks noChangeAspect="1"/>
          </p:cNvSpPr>
          <p:nvPr/>
        </p:nvSpPr>
        <p:spPr>
          <a:xfrm>
            <a:off x="4509749" y="542924"/>
            <a:ext cx="900000" cy="900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08000" rtlCol="0" anchor="ctr">
            <a:noAutofit/>
          </a:bodyPr>
          <a:lstStyle/>
          <a:p>
            <a:pPr algn="ctr"/>
            <a:r>
              <a:rPr lang="ja-JP" altLang="en-US" sz="7200" dirty="0" smtClean="0">
                <a:solidFill>
                  <a:schemeClr val="tx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り</a:t>
            </a:r>
            <a:endParaRPr kumimoji="1" lang="ja-JP" altLang="en-US" sz="7200" dirty="0">
              <a:solidFill>
                <a:schemeClr val="tx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73477" y="76200"/>
            <a:ext cx="461665" cy="14287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kumimoji="1" lang="ja-JP" altLang="en-US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宗像警察署</a:t>
            </a:r>
            <a:endParaRPr kumimoji="1" lang="ja-JP" altLang="en-US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404334"/>
              </p:ext>
            </p:extLst>
          </p:nvPr>
        </p:nvGraphicFramePr>
        <p:xfrm>
          <a:off x="1290415" y="8172360"/>
          <a:ext cx="2471959" cy="147622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926033">
                  <a:extLst>
                    <a:ext uri="{9D8B030D-6E8A-4147-A177-3AD203B41FA5}">
                      <a16:colId xmlns:a16="http://schemas.microsoft.com/office/drawing/2014/main" val="3007656174"/>
                    </a:ext>
                  </a:extLst>
                </a:gridCol>
                <a:gridCol w="772963">
                  <a:extLst>
                    <a:ext uri="{9D8B030D-6E8A-4147-A177-3AD203B41FA5}">
                      <a16:colId xmlns:a16="http://schemas.microsoft.com/office/drawing/2014/main" val="3049002777"/>
                    </a:ext>
                  </a:extLst>
                </a:gridCol>
                <a:gridCol w="772963">
                  <a:extLst>
                    <a:ext uri="{9D8B030D-6E8A-4147-A177-3AD203B41FA5}">
                      <a16:colId xmlns:a16="http://schemas.microsoft.com/office/drawing/2014/main" val="3874846574"/>
                    </a:ext>
                  </a:extLst>
                </a:gridCol>
              </a:tblGrid>
              <a:tr h="369055">
                <a:tc>
                  <a:txBody>
                    <a:bodyPr/>
                    <a:lstStyle/>
                    <a:p>
                      <a:endParaRPr kumimoji="1" lang="en-US" altLang="ja-JP" sz="800" b="1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１月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前年同期比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2645180"/>
                  </a:ext>
                </a:extLst>
              </a:tr>
              <a:tr h="3690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侵入盗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　０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　０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0174800"/>
                  </a:ext>
                </a:extLst>
              </a:tr>
              <a:tr h="3690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万引き等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２２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－５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047561"/>
                  </a:ext>
                </a:extLst>
              </a:tr>
              <a:tr h="3690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乗り物盗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２３　　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＋３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870090"/>
                  </a:ext>
                </a:extLst>
              </a:tr>
            </a:tbl>
          </a:graphicData>
        </a:graphic>
      </p:graphicFrame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919789"/>
              </p:ext>
            </p:extLst>
          </p:nvPr>
        </p:nvGraphicFramePr>
        <p:xfrm>
          <a:off x="4033588" y="8168424"/>
          <a:ext cx="2620588" cy="148015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981712">
                  <a:extLst>
                    <a:ext uri="{9D8B030D-6E8A-4147-A177-3AD203B41FA5}">
                      <a16:colId xmlns:a16="http://schemas.microsoft.com/office/drawing/2014/main" val="3007656174"/>
                    </a:ext>
                  </a:extLst>
                </a:gridCol>
                <a:gridCol w="819438">
                  <a:extLst>
                    <a:ext uri="{9D8B030D-6E8A-4147-A177-3AD203B41FA5}">
                      <a16:colId xmlns:a16="http://schemas.microsoft.com/office/drawing/2014/main" val="3049002777"/>
                    </a:ext>
                  </a:extLst>
                </a:gridCol>
                <a:gridCol w="819438">
                  <a:extLst>
                    <a:ext uri="{9D8B030D-6E8A-4147-A177-3AD203B41FA5}">
                      <a16:colId xmlns:a16="http://schemas.microsoft.com/office/drawing/2014/main" val="3874846574"/>
                    </a:ext>
                  </a:extLst>
                </a:gridCol>
              </a:tblGrid>
              <a:tr h="493385">
                <a:tc>
                  <a:txBody>
                    <a:bodyPr/>
                    <a:lstStyle/>
                    <a:p>
                      <a:endParaRPr kumimoji="1" lang="en-US" altLang="ja-JP" sz="800" b="1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１月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前年同期比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2645180"/>
                  </a:ext>
                </a:extLst>
              </a:tr>
              <a:tr h="4933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物件事故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３４０　　　　　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＋４１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0174800"/>
                  </a:ext>
                </a:extLst>
              </a:tr>
              <a:tr h="4933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人身事故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　５６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1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　＋２４</a:t>
                      </a:r>
                      <a:endParaRPr kumimoji="1" lang="ja-JP" altLang="en-US" sz="800" b="1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047561"/>
                  </a:ext>
                </a:extLst>
              </a:tr>
            </a:tbl>
          </a:graphicData>
        </a:graphic>
      </p:graphicFrame>
      <p:sp>
        <p:nvSpPr>
          <p:cNvPr id="30" name="テキスト ボックス 29"/>
          <p:cNvSpPr txBox="1"/>
          <p:nvPr/>
        </p:nvSpPr>
        <p:spPr>
          <a:xfrm>
            <a:off x="87691" y="8502171"/>
            <a:ext cx="1085662" cy="812660"/>
          </a:xfrm>
          <a:prstGeom prst="rect">
            <a:avLst/>
          </a:prstGeom>
          <a:noFill/>
        </p:spPr>
        <p:txBody>
          <a:bodyPr vert="horz" wrap="square" rtlCol="0">
            <a:prstTxWarp prst="textPlain">
              <a:avLst/>
            </a:prstTxWarp>
            <a:spAutoFit/>
          </a:bodyPr>
          <a:lstStyle/>
          <a:p>
            <a:pPr algn="dist"/>
            <a:r>
              <a:rPr lang="ja-JP" altLang="en-US" sz="1000" b="1" dirty="0" smtClean="0">
                <a:ln w="3175">
                  <a:solidFill>
                    <a:schemeClr val="bg1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宗像署管内の</a:t>
            </a:r>
            <a:endParaRPr lang="en-US" altLang="ja-JP" sz="1000" b="1" dirty="0" smtClean="0">
              <a:ln w="3175">
                <a:solidFill>
                  <a:schemeClr val="bg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dist"/>
            <a:r>
              <a:rPr kumimoji="1" lang="ja-JP" altLang="en-US" sz="1000" b="1" dirty="0" smtClean="0">
                <a:ln w="3175">
                  <a:solidFill>
                    <a:schemeClr val="bg1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事件・事故</a:t>
            </a:r>
            <a:endParaRPr kumimoji="1" lang="en-US" altLang="ja-JP" sz="1000" b="1" dirty="0" smtClean="0">
              <a:ln w="3175">
                <a:solidFill>
                  <a:schemeClr val="bg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dist"/>
            <a:r>
              <a:rPr lang="ja-JP" altLang="en-US" sz="1000" b="1" dirty="0" smtClean="0">
                <a:ln w="3175">
                  <a:solidFill>
                    <a:schemeClr val="bg1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発生</a:t>
            </a:r>
            <a:r>
              <a:rPr lang="ja-JP" altLang="en-US" sz="1000" b="1" dirty="0">
                <a:ln w="3175">
                  <a:solidFill>
                    <a:schemeClr val="bg1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状況</a:t>
            </a:r>
            <a:endParaRPr kumimoji="1" lang="ja-JP" altLang="en-US" sz="1000" b="1" dirty="0">
              <a:ln w="3175">
                <a:solidFill>
                  <a:schemeClr val="bg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pic>
        <p:nvPicPr>
          <p:cNvPr id="31" name="図 3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0" t="7686" r="8382" b="8323"/>
          <a:stretch/>
        </p:blipFill>
        <p:spPr>
          <a:xfrm>
            <a:off x="92333" y="106912"/>
            <a:ext cx="1350861" cy="1343397"/>
          </a:xfrm>
          <a:prstGeom prst="rect">
            <a:avLst/>
          </a:prstGeom>
        </p:spPr>
      </p:pic>
      <p:sp>
        <p:nvSpPr>
          <p:cNvPr id="23" name="正方形/長方形 22"/>
          <p:cNvSpPr/>
          <p:nvPr/>
        </p:nvSpPr>
        <p:spPr bwMode="auto">
          <a:xfrm>
            <a:off x="1104071" y="1721255"/>
            <a:ext cx="4415836" cy="530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2800" b="1" i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福岡県警察官</a:t>
            </a:r>
            <a:r>
              <a:rPr kumimoji="1" lang="ja-JP" altLang="en-US" sz="2800" b="1" i="1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募集</a:t>
            </a:r>
            <a:r>
              <a:rPr kumimoji="1" lang="ja-JP" altLang="en-US" sz="2800" b="1" i="1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！</a:t>
            </a:r>
            <a:endParaRPr kumimoji="1" lang="ja-JP" altLang="en-US" sz="2400" b="1" i="1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24" name="TB_Image" descr="了解！">
            <a:hlinkClick r:id="" tooltip="Close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70" y="1666614"/>
            <a:ext cx="626057" cy="1401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テキスト ボックス 6"/>
          <p:cNvSpPr txBox="1"/>
          <p:nvPr/>
        </p:nvSpPr>
        <p:spPr bwMode="auto">
          <a:xfrm>
            <a:off x="1173353" y="2374260"/>
            <a:ext cx="4232336" cy="629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 lIns="18288" tIns="18288" rIns="18288" bIns="0" rtlCol="0" anchor="ctr" upright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lnSpc>
                <a:spcPts val="1300"/>
              </a:lnSpc>
            </a:pPr>
            <a:r>
              <a:rPr kumimoji="1" lang="ja-JP" altLang="en-US" sz="1600" b="1" i="0" u="none" strike="noStrike" baseline="0" dirty="0">
                <a:solidFill>
                  <a:srgbClr val="00000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あなたの</a:t>
            </a:r>
            <a:r>
              <a:rPr kumimoji="1" lang="ja-JP" altLang="en-US" sz="2000" b="1" i="0" u="none" strike="noStrike" baseline="0" dirty="0">
                <a:solidFill>
                  <a:srgbClr val="00000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「</a:t>
            </a:r>
            <a:r>
              <a:rPr kumimoji="1" lang="en-US" altLang="ja-JP" sz="2000" b="1" i="1" u="none" strike="noStrike" baseline="0" dirty="0">
                <a:solidFill>
                  <a:srgbClr val="FF000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C</a:t>
            </a:r>
            <a:r>
              <a:rPr kumimoji="1" lang="en-US" altLang="ja-JP" sz="2000" b="1" i="1" u="none" strike="noStrike" baseline="0" dirty="0">
                <a:solidFill>
                  <a:srgbClr val="00000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O</a:t>
            </a:r>
            <a:r>
              <a:rPr kumimoji="1" lang="en-US" altLang="ja-JP" sz="2000" b="1" i="1" u="none" strike="noStrike" baseline="0" dirty="0">
                <a:solidFill>
                  <a:srgbClr val="0070C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L</a:t>
            </a:r>
            <a:r>
              <a:rPr kumimoji="1" lang="en-US" altLang="ja-JP" sz="2000" b="1" i="1" u="none" strike="noStrike" baseline="0" dirty="0">
                <a:solidFill>
                  <a:schemeClr val="bg1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O</a:t>
            </a:r>
            <a:r>
              <a:rPr kumimoji="1" lang="en-US" altLang="ja-JP" sz="2000" b="1" i="1" u="none" strike="noStrike" baseline="0" dirty="0">
                <a:solidFill>
                  <a:srgbClr val="00B05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R</a:t>
            </a:r>
            <a:r>
              <a:rPr kumimoji="1" lang="ja-JP" altLang="en-US" sz="2000" b="1" i="1" u="none" strike="noStrike" baseline="0" dirty="0">
                <a:solidFill>
                  <a:srgbClr val="00000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（個性）」</a:t>
            </a:r>
            <a:r>
              <a:rPr kumimoji="1" lang="ja-JP" altLang="en-US" sz="1600" b="1" i="1" u="none" strike="noStrike" baseline="0" dirty="0">
                <a:solidFill>
                  <a:srgbClr val="00000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で</a:t>
            </a:r>
            <a:endParaRPr kumimoji="1" lang="en-US" altLang="ja-JP" sz="1600" b="1" i="1" u="none" strike="noStrike" baseline="0" dirty="0">
              <a:solidFill>
                <a:srgbClr val="000000"/>
              </a:solidFill>
              <a:latin typeface="HG行書体" panose="03000609000000000000" pitchFamily="65" charset="-128"/>
              <a:ea typeface="HG行書体" panose="03000609000000000000" pitchFamily="65" charset="-128"/>
            </a:endParaRPr>
          </a:p>
          <a:p>
            <a:pPr algn="l" rtl="0">
              <a:lnSpc>
                <a:spcPts val="1300"/>
              </a:lnSpc>
            </a:pPr>
            <a:r>
              <a:rPr kumimoji="1" lang="ja-JP" altLang="en-US" sz="1600" b="1" i="1" u="none" strike="noStrike" baseline="0" dirty="0">
                <a:solidFill>
                  <a:srgbClr val="00000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　　　　　　　　　　　　</a:t>
            </a:r>
            <a:r>
              <a:rPr kumimoji="1" lang="ja-JP" altLang="en-US" sz="1600" b="1" i="0" u="none" strike="noStrike" baseline="0" dirty="0">
                <a:solidFill>
                  <a:srgbClr val="000000"/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福岡を守れ！！！</a:t>
            </a:r>
          </a:p>
        </p:txBody>
      </p:sp>
      <p:sp>
        <p:nvSpPr>
          <p:cNvPr id="36" name="テキスト ボックス 8"/>
          <p:cNvSpPr txBox="1"/>
          <p:nvPr/>
        </p:nvSpPr>
        <p:spPr bwMode="auto">
          <a:xfrm>
            <a:off x="461081" y="3019493"/>
            <a:ext cx="3138269" cy="23534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002060"/>
            </a:solidFill>
            <a:prstDash val="sysDash"/>
          </a:ln>
          <a:extLst/>
        </p:spPr>
        <p:txBody>
          <a:bodyPr wrap="square" lIns="18288" tIns="18288" rIns="18288" bIns="0" rtlCol="0" anchor="ctr" upright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lnSpc>
                <a:spcPts val="1300"/>
              </a:lnSpc>
            </a:pPr>
            <a:r>
              <a:rPr kumimoji="1" lang="ja-JP" altLang="en-US" sz="110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endParaRPr kumimoji="1" lang="en-US" altLang="ja-JP" sz="110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l" rtl="0">
              <a:lnSpc>
                <a:spcPts val="1300"/>
              </a:lnSpc>
            </a:pPr>
            <a:r>
              <a:rPr kumimoji="1" lang="ja-JP" altLang="en-US" sz="2400" b="1" i="0" u="sng" strike="noStrike" baseline="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令和</a:t>
            </a:r>
            <a:r>
              <a:rPr lang="ja-JP" altLang="en-US" sz="2400" b="1" u="sng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８</a:t>
            </a:r>
            <a:r>
              <a:rPr kumimoji="1" lang="ja-JP" altLang="en-US" sz="2400" b="1" i="0" u="none" strike="noStrike" baseline="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年度</a:t>
            </a:r>
            <a:r>
              <a:rPr kumimoji="1" lang="ja-JP" altLang="en-US" sz="2400" b="1" i="0" u="sng" strike="noStrike" baseline="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第１回</a:t>
            </a:r>
            <a:endParaRPr kumimoji="1" lang="en-US" altLang="ja-JP" sz="2400" b="1" i="0" u="sng" strike="noStrike" baseline="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l" rtl="0">
              <a:lnSpc>
                <a:spcPts val="1300"/>
              </a:lnSpc>
            </a:pPr>
            <a:r>
              <a:rPr kumimoji="1" lang="ja-JP" altLang="en-US" sz="2400" b="1" i="0" u="sng" strike="noStrike" baseline="0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</a:t>
            </a:r>
            <a:r>
              <a:rPr kumimoji="1" lang="ja-JP" altLang="en-US" sz="2400" b="1" i="0" u="sng" strike="noStrike" baseline="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endParaRPr kumimoji="1" lang="en-US" altLang="ja-JP" sz="2400" b="1" i="0" u="sng" strike="noStrike" baseline="0" dirty="0" smtClean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l" rtl="0">
              <a:lnSpc>
                <a:spcPts val="1300"/>
              </a:lnSpc>
            </a:pPr>
            <a:r>
              <a:rPr kumimoji="1" lang="ja-JP" altLang="en-US" sz="2400" b="1" i="0" u="none" strike="noStrike" baseline="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　</a:t>
            </a:r>
            <a:r>
              <a:rPr kumimoji="1" lang="ja-JP" altLang="en-US" sz="2400" b="1" i="0" u="sng" strike="noStrike" baseline="0" dirty="0" smtClean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警察官採用試験</a:t>
            </a:r>
            <a:endParaRPr kumimoji="1" lang="en-US" altLang="ja-JP" sz="2400" b="1" i="0" u="sng" strike="noStrike" baseline="0" dirty="0" smtClean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l" rtl="0">
              <a:lnSpc>
                <a:spcPts val="1300"/>
              </a:lnSpc>
            </a:pPr>
            <a:endParaRPr kumimoji="1" lang="en-US" altLang="ja-JP" sz="110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l" rtl="0">
              <a:lnSpc>
                <a:spcPts val="1300"/>
              </a:lnSpc>
            </a:pPr>
            <a:r>
              <a:rPr kumimoji="1" lang="ja-JP" altLang="en-US" sz="110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r>
              <a:rPr kumimoji="1" lang="ja-JP" altLang="en-US" sz="1100" b="1" i="0" u="none" strike="noStrike" baseline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受付期間　</a:t>
            </a:r>
            <a:r>
              <a:rPr kumimoji="1" lang="en-US" altLang="ja-JP" sz="1100" b="1" i="0" u="none" strike="noStrike" baseline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※</a:t>
            </a:r>
            <a:r>
              <a:rPr kumimoji="1" lang="ja-JP" altLang="en-US" sz="1100" b="1" i="0" u="none" strike="noStrike" baseline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　申し込みはインターネットから</a:t>
            </a:r>
            <a:endParaRPr kumimoji="1" lang="en-US" altLang="ja-JP" sz="1100" b="1" i="0" u="none" strike="noStrike" baseline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l" rtl="0">
              <a:lnSpc>
                <a:spcPts val="1300"/>
              </a:lnSpc>
            </a:pPr>
            <a:endParaRPr kumimoji="1" lang="en-US" altLang="ja-JP" sz="1100" i="0" u="none" strike="noStrike" baseline="0" dirty="0">
              <a:solidFill>
                <a:srgbClr val="00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l" rtl="0">
              <a:lnSpc>
                <a:spcPts val="1300"/>
              </a:lnSpc>
            </a:pPr>
            <a:r>
              <a:rPr kumimoji="1" lang="ja-JP" altLang="en-US" sz="110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r>
              <a:rPr lang="ja-JP" altLang="en-US" sz="2000" b="1" u="sng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３</a:t>
            </a:r>
            <a:r>
              <a:rPr kumimoji="1" lang="ja-JP" altLang="en-US" sz="2000" b="1" i="0" u="sng" strike="noStrike" baseline="0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</a:t>
            </a:r>
            <a:r>
              <a:rPr lang="ja-JP" altLang="en-US" sz="2000" b="1" u="sng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１</a:t>
            </a:r>
            <a:r>
              <a:rPr lang="ja-JP" altLang="en-US" sz="2000" b="1" u="sng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７</a:t>
            </a:r>
            <a:r>
              <a:rPr kumimoji="1" lang="ja-JP" altLang="en-US" sz="2000" b="1" i="0" u="sng" strike="noStrike" baseline="0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日～</a:t>
            </a:r>
            <a:r>
              <a:rPr lang="ja-JP" altLang="en-US" sz="2000" b="1" u="sng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５</a:t>
            </a:r>
            <a:r>
              <a:rPr kumimoji="1" lang="ja-JP" altLang="en-US" sz="2000" b="1" i="0" u="sng" strike="noStrike" baseline="0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</a:t>
            </a:r>
            <a:r>
              <a:rPr lang="ja-JP" altLang="en-US" sz="2000" b="1" u="sng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１</a:t>
            </a:r>
            <a:r>
              <a:rPr lang="ja-JP" altLang="en-US" sz="2000" b="1" u="sng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０</a:t>
            </a:r>
            <a:r>
              <a:rPr kumimoji="1" lang="ja-JP" altLang="en-US" sz="2000" b="1" i="0" u="sng" strike="noStrike" baseline="0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日</a:t>
            </a:r>
            <a:endParaRPr kumimoji="1" lang="en-US" altLang="ja-JP" sz="2000" b="1" i="0" u="sng" strike="noStrike" baseline="0" dirty="0">
              <a:solidFill>
                <a:srgbClr val="00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l" rtl="0">
              <a:lnSpc>
                <a:spcPts val="1300"/>
              </a:lnSpc>
            </a:pPr>
            <a:r>
              <a:rPr kumimoji="1" lang="ja-JP" altLang="en-US" sz="1100" b="1" i="1" u="none" strike="noStrike" baseline="0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 </a:t>
            </a:r>
            <a:endParaRPr kumimoji="1" lang="en-US" altLang="ja-JP" sz="1100" b="1" i="1" u="none" strike="noStrike" baseline="0" dirty="0">
              <a:solidFill>
                <a:srgbClr val="00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l" rtl="0">
              <a:lnSpc>
                <a:spcPts val="1300"/>
              </a:lnSpc>
            </a:pPr>
            <a:r>
              <a:rPr kumimoji="1" lang="ja-JP" altLang="en-US" sz="1100" b="1" i="1" u="none" strike="noStrike" baseline="0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r>
              <a:rPr kumimoji="1" lang="ja-JP" altLang="en-US" sz="1400" b="1" i="1" u="none" strike="noStrike" baseline="0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警察官</a:t>
            </a:r>
            <a:r>
              <a:rPr kumimoji="1" lang="ja-JP" altLang="en-US" sz="1100" b="1" i="1" u="none" strike="noStrike" baseline="0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に</a:t>
            </a:r>
            <a:r>
              <a:rPr kumimoji="1" lang="ja-JP" altLang="en-US" sz="1600" b="1" i="1" u="none" strike="noStrike" baseline="0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興味</a:t>
            </a:r>
            <a:r>
              <a:rPr kumimoji="1" lang="ja-JP" altLang="en-US" sz="1100" b="1" i="1" u="none" strike="noStrike" baseline="0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が</a:t>
            </a:r>
            <a:r>
              <a:rPr kumimoji="1" lang="ja-JP" altLang="en-US" sz="1100" b="1" i="1" u="none" strike="noStrike" baseline="0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ある</a:t>
            </a:r>
            <a:r>
              <a:rPr lang="ja-JP" altLang="en-US" b="1" i="1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方、</a:t>
            </a:r>
            <a:r>
              <a:rPr lang="ja-JP" altLang="en-US" sz="1400" b="1" i="1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保護者</a:t>
            </a:r>
            <a:r>
              <a:rPr lang="ja-JP" altLang="en-US" b="1" i="1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の方も！</a:t>
            </a:r>
            <a:endParaRPr kumimoji="1" lang="en-US" altLang="ja-JP" sz="1100" b="1" i="1" u="none" strike="noStrike" baseline="0" dirty="0">
              <a:solidFill>
                <a:srgbClr val="00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l" rtl="0">
              <a:lnSpc>
                <a:spcPts val="1300"/>
              </a:lnSpc>
            </a:pPr>
            <a:r>
              <a:rPr kumimoji="1" lang="ja-JP" altLang="en-US" sz="110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endParaRPr kumimoji="1" lang="en-US" altLang="ja-JP" sz="1100" b="0" i="0" u="none" strike="noStrike" baseline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l" rtl="0">
              <a:lnSpc>
                <a:spcPts val="1300"/>
              </a:lnSpc>
            </a:pPr>
            <a:r>
              <a:rPr kumimoji="1" lang="en-US" altLang="ja-JP" sz="1100" b="0" i="0" u="none" strike="noStrike" baseline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  </a:t>
            </a:r>
            <a:r>
              <a:rPr kumimoji="1" lang="ja-JP" altLang="en-US" sz="1100" b="0" i="0" u="none" strike="noStrike" baseline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　　　</a:t>
            </a:r>
            <a:r>
              <a:rPr kumimoji="1" lang="ja-JP" altLang="en-US" sz="1200" b="1" i="1" u="none" strike="noStrike" baseline="0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まず</a:t>
            </a:r>
            <a:r>
              <a:rPr kumimoji="1" lang="ja-JP" altLang="en-US" sz="1200" b="1" i="1" u="none" strike="noStrike" baseline="0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は、</a:t>
            </a:r>
            <a:r>
              <a:rPr kumimoji="1" lang="ja-JP" altLang="en-US" sz="1600" b="1" i="1" u="none" strike="noStrike" baseline="0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宗像警察署</a:t>
            </a:r>
            <a:r>
              <a:rPr kumimoji="1" lang="ja-JP" altLang="en-US" sz="1200" b="1" i="1" u="none" strike="noStrike" baseline="0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へ！！！</a:t>
            </a:r>
            <a:endParaRPr kumimoji="1" lang="en-US" altLang="ja-JP" sz="1100" b="1" i="1" u="none" strike="noStrike" baseline="0" dirty="0">
              <a:solidFill>
                <a:srgbClr val="00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7" name="テキスト ボックス 6"/>
          <p:cNvSpPr txBox="1"/>
          <p:nvPr/>
        </p:nvSpPr>
        <p:spPr>
          <a:xfrm>
            <a:off x="3019467" y="3986425"/>
            <a:ext cx="2744553" cy="341119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74295" tIns="8890" rIns="74295" bIns="88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ja-JP" sz="1050" kern="100" dirty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採用センター公式</a:t>
            </a:r>
            <a:r>
              <a:rPr lang="en-US" sz="1050" kern="100" dirty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LINE</a:t>
            </a:r>
          </a:p>
          <a:p>
            <a:pPr algn="ctr">
              <a:spcAft>
                <a:spcPts val="0"/>
              </a:spcAft>
            </a:pPr>
            <a:r>
              <a:rPr lang="ja-JP" sz="1050" kern="100" dirty="0">
                <a:ln>
                  <a:noFill/>
                </a:ln>
                <a:solidFill>
                  <a:srgbClr val="000000"/>
                </a:solidFill>
                <a:effectLst/>
                <a:latin typeface="Century" panose="02040604050505020304" pitchFamily="18" charset="0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アカウント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38" name="図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67696" y="4407949"/>
            <a:ext cx="833973" cy="844020"/>
          </a:xfrm>
          <a:prstGeom prst="rect">
            <a:avLst/>
          </a:prstGeom>
        </p:spPr>
      </p:pic>
      <p:pic>
        <p:nvPicPr>
          <p:cNvPr id="39" name="Picture 2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137" y="4079214"/>
            <a:ext cx="1058330" cy="1054329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40" name="テキスト ボックス 18"/>
          <p:cNvSpPr txBox="1"/>
          <p:nvPr/>
        </p:nvSpPr>
        <p:spPr>
          <a:xfrm>
            <a:off x="4752323" y="5101224"/>
            <a:ext cx="1662382" cy="27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ja-JP" sz="1100" kern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rPr>
              <a:t>ＬＩＮＥ ＩＤ：＠</a:t>
            </a:r>
            <a:r>
              <a:rPr lang="en-US" sz="1100" kern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rPr>
              <a:t>hax9404k</a:t>
            </a:r>
            <a:endParaRPr lang="ja-JP" sz="1100" kern="100">
              <a:effectLst/>
              <a:latin typeface="Times New Roman" panose="02020603050405020304" pitchFamily="18" charset="0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32339" y="3049754"/>
            <a:ext cx="18540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00206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採用資料、</a:t>
            </a:r>
            <a:endParaRPr kumimoji="1" lang="en-US" altLang="ja-JP" sz="1600" b="1" dirty="0" smtClean="0">
              <a:solidFill>
                <a:srgbClr val="00206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1600" b="1" dirty="0" smtClean="0">
                <a:solidFill>
                  <a:srgbClr val="00206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試験申込は</a:t>
            </a:r>
            <a:endParaRPr kumimoji="1" lang="en-US" altLang="ja-JP" sz="1600" b="1" dirty="0" smtClean="0">
              <a:solidFill>
                <a:srgbClr val="00206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1600" b="1" dirty="0" smtClean="0">
                <a:solidFill>
                  <a:srgbClr val="00206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こ</a:t>
            </a:r>
            <a:r>
              <a:rPr lang="ja-JP" altLang="en-US" sz="1600" b="1" dirty="0" smtClean="0">
                <a:solidFill>
                  <a:srgbClr val="00206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ちらか</a:t>
            </a:r>
            <a:r>
              <a:rPr kumimoji="1" lang="ja-JP" altLang="en-US" sz="1600" b="1" dirty="0" smtClean="0">
                <a:solidFill>
                  <a:srgbClr val="00206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ら！</a:t>
            </a:r>
            <a:endParaRPr kumimoji="1" lang="ja-JP" altLang="en-US" sz="1600" b="1" dirty="0">
              <a:solidFill>
                <a:srgbClr val="00206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42" name="図 4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237" y="2003628"/>
            <a:ext cx="1253939" cy="2097036"/>
          </a:xfrm>
          <a:prstGeom prst="rect">
            <a:avLst/>
          </a:prstGeom>
        </p:spPr>
      </p:pic>
      <p:sp>
        <p:nvSpPr>
          <p:cNvPr id="45" name="正方形/長方形 44"/>
          <p:cNvSpPr/>
          <p:nvPr/>
        </p:nvSpPr>
        <p:spPr bwMode="auto">
          <a:xfrm>
            <a:off x="852865" y="5609189"/>
            <a:ext cx="5389602" cy="530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800" b="1" i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子供を事件・事故から守ろう！</a:t>
            </a:r>
            <a:endParaRPr kumimoji="1" lang="ja-JP" altLang="en-US" sz="2400" b="1" i="1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6" name="図 4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80" y="6315412"/>
            <a:ext cx="2372943" cy="1576117"/>
          </a:xfrm>
          <a:prstGeom prst="rect">
            <a:avLst/>
          </a:prstGeom>
        </p:spPr>
      </p:pic>
      <p:sp>
        <p:nvSpPr>
          <p:cNvPr id="47" name="正方形/長方形 46"/>
          <p:cNvSpPr/>
          <p:nvPr/>
        </p:nvSpPr>
        <p:spPr bwMode="auto">
          <a:xfrm>
            <a:off x="2709748" y="6167358"/>
            <a:ext cx="3828223" cy="18393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000" b="1" i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まもな</a:t>
            </a:r>
            <a:r>
              <a:rPr lang="ja-JP" altLang="en-US" sz="2000" b="1" i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く</a:t>
            </a:r>
            <a:r>
              <a:rPr lang="ja-JP" altLang="en-US" sz="2000" b="1" i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進学・新学期！！！</a:t>
            </a:r>
            <a:endParaRPr lang="en-US" altLang="ja-JP" sz="2000" b="1" i="1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600" b="1" i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子供</a:t>
            </a:r>
            <a:r>
              <a:rPr lang="ja-JP" altLang="en-US" sz="1600" b="1" i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たちが安心安全に過ごすためにも・・・</a:t>
            </a:r>
            <a:endParaRPr lang="ja-JP" altLang="en-US" sz="1600" b="1" i="1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800" b="1" i="1" u="sng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保護者</a:t>
            </a:r>
            <a:r>
              <a:rPr lang="ja-JP" altLang="en-US" sz="1400" b="1" i="1" u="sng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の方</a:t>
            </a:r>
            <a:r>
              <a:rPr lang="ja-JP" altLang="en-US" sz="1400" b="1" i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ja-JP" altLang="en-US" sz="1800" b="1" i="1" u="sng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地域住民</a:t>
            </a:r>
            <a:r>
              <a:rPr lang="ja-JP" altLang="en-US" sz="1400" b="1" i="1" u="sng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</a:t>
            </a:r>
            <a:r>
              <a:rPr lang="ja-JP" altLang="en-US" sz="1400" b="1" i="1" u="sng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方々</a:t>
            </a:r>
            <a:r>
              <a:rPr lang="ja-JP" altLang="en-US" sz="1400" b="1" i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ja-JP" altLang="en-US" sz="1800" b="1" i="1" u="sng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警察</a:t>
            </a:r>
            <a:r>
              <a:rPr lang="ja-JP" altLang="en-US" sz="1400" b="1" i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で</a:t>
            </a:r>
            <a:endParaRPr lang="en-US" altLang="ja-JP" sz="1400" b="1" i="1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600" b="1" i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一緒に子供を事件・事故から守ろう！</a:t>
            </a:r>
            <a:endParaRPr lang="en-US" altLang="ja-JP" sz="1600" b="1" i="1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800" b="1" i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困りごとは</a:t>
            </a:r>
            <a:r>
              <a:rPr lang="ja-JP" altLang="en-US" sz="2000" b="1" i="1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すぐに宗像署へ</a:t>
            </a:r>
            <a:r>
              <a:rPr lang="ja-JP" altLang="en-US" sz="1800" b="1" i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！！！</a:t>
            </a:r>
            <a:endParaRPr lang="en-US" altLang="ja-JP" sz="1800" b="1" i="1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en-US" altLang="ja-JP" sz="1400" b="1" u="sng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※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緊急の事件事故は１１０番通報してください</a:t>
            </a:r>
            <a:endParaRPr lang="en-US" altLang="ja-JP" sz="1400" b="1" u="sng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lang="en-US" altLang="ja-JP" sz="1800" b="1" i="1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9" name="図 4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6" y="6994371"/>
            <a:ext cx="674862" cy="89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26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272</Words>
  <Application>Microsoft Office PowerPoint</Application>
  <PresentationFormat>A4 210 x 297 mm</PresentationFormat>
  <Paragraphs>59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8" baseType="lpstr">
      <vt:lpstr>HGPｺﾞｼｯｸE</vt:lpstr>
      <vt:lpstr>HGP創英ﾌﾟﾚｾﾞﾝｽEB</vt:lpstr>
      <vt:lpstr>HGP創英角ﾎﾟｯﾌﾟ体</vt:lpstr>
      <vt:lpstr>HGS創英角ｺﾞｼｯｸUB</vt:lpstr>
      <vt:lpstr>HGS創英角ﾎﾟｯﾌﾟ体</vt:lpstr>
      <vt:lpstr>HG行書体</vt:lpstr>
      <vt:lpstr>HG創英角ﾎﾟｯﾌﾟ体</vt:lpstr>
      <vt:lpstr>ＭＳ Ｐゴシック</vt:lpstr>
      <vt:lpstr>ＭＳ 明朝</vt:lpstr>
      <vt:lpstr>UD デジタル 教科書体 N-B</vt:lpstr>
      <vt:lpstr>UD デジタル 教科書体 NK-B</vt:lpstr>
      <vt:lpstr>游ゴシック</vt:lpstr>
      <vt:lpstr>游ゴシック Light</vt:lpstr>
      <vt:lpstr>Arial</vt:lpstr>
      <vt:lpstr>Century</vt:lpstr>
      <vt:lpstr>Times New Roman</vt:lpstr>
      <vt:lpstr>Office テーマ</vt:lpstr>
      <vt:lpstr>わたしたちのまち 宗像・福津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宗像警察署 地域だより</dc:title>
  <dc:creator>Windows ユーザー</dc:creator>
  <cp:lastModifiedBy>Windows ユーザー</cp:lastModifiedBy>
  <cp:revision>53</cp:revision>
  <cp:lastPrinted>2026-02-26T02:03:06Z</cp:lastPrinted>
  <dcterms:created xsi:type="dcterms:W3CDTF">2025-07-14T06:10:17Z</dcterms:created>
  <dcterms:modified xsi:type="dcterms:W3CDTF">2026-03-03T05:00:30Z</dcterms:modified>
</cp:coreProperties>
</file>